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>
  <p:sldMasterIdLst>
    <p:sldMasterId id="2147483648" r:id="rId1"/>
  </p:sldMasterIdLst>
  <p:notesMasterIdLst>
    <p:notesMasterId r:id="rId64"/>
  </p:notesMasterIdLst>
  <p:handoutMasterIdLst>
    <p:handoutMasterId r:id="rId65"/>
  </p:handoutMasterIdLst>
  <p:sldIdLst>
    <p:sldId id="256" r:id="rId2"/>
    <p:sldId id="390" r:id="rId3"/>
    <p:sldId id="363" r:id="rId4"/>
    <p:sldId id="432" r:id="rId5"/>
    <p:sldId id="433" r:id="rId6"/>
    <p:sldId id="434" r:id="rId7"/>
    <p:sldId id="438" r:id="rId8"/>
    <p:sldId id="439" r:id="rId9"/>
    <p:sldId id="440" r:id="rId10"/>
    <p:sldId id="447" r:id="rId11"/>
    <p:sldId id="468" r:id="rId12"/>
    <p:sldId id="393" r:id="rId13"/>
    <p:sldId id="430" r:id="rId14"/>
    <p:sldId id="396" r:id="rId15"/>
    <p:sldId id="397" r:id="rId16"/>
    <p:sldId id="402" r:id="rId17"/>
    <p:sldId id="452" r:id="rId18"/>
    <p:sldId id="409" r:id="rId19"/>
    <p:sldId id="398" r:id="rId20"/>
    <p:sldId id="404" r:id="rId21"/>
    <p:sldId id="403" r:id="rId22"/>
    <p:sldId id="449" r:id="rId23"/>
    <p:sldId id="451" r:id="rId24"/>
    <p:sldId id="450" r:id="rId25"/>
    <p:sldId id="406" r:id="rId26"/>
    <p:sldId id="407" r:id="rId27"/>
    <p:sldId id="399" r:id="rId28"/>
    <p:sldId id="400" r:id="rId29"/>
    <p:sldId id="411" r:id="rId30"/>
    <p:sldId id="413" r:id="rId31"/>
    <p:sldId id="412" r:id="rId32"/>
    <p:sldId id="414" r:id="rId33"/>
    <p:sldId id="410" r:id="rId34"/>
    <p:sldId id="418" r:id="rId35"/>
    <p:sldId id="401" r:id="rId36"/>
    <p:sldId id="419" r:id="rId37"/>
    <p:sldId id="420" r:id="rId38"/>
    <p:sldId id="453" r:id="rId39"/>
    <p:sldId id="455" r:id="rId40"/>
    <p:sldId id="448" r:id="rId41"/>
    <p:sldId id="454" r:id="rId42"/>
    <p:sldId id="456" r:id="rId43"/>
    <p:sldId id="463" r:id="rId44"/>
    <p:sldId id="464" r:id="rId45"/>
    <p:sldId id="465" r:id="rId46"/>
    <p:sldId id="466" r:id="rId47"/>
    <p:sldId id="457" r:id="rId48"/>
    <p:sldId id="460" r:id="rId49"/>
    <p:sldId id="467" r:id="rId50"/>
    <p:sldId id="461" r:id="rId51"/>
    <p:sldId id="421" r:id="rId52"/>
    <p:sldId id="428" r:id="rId53"/>
    <p:sldId id="424" r:id="rId54"/>
    <p:sldId id="427" r:id="rId55"/>
    <p:sldId id="425" r:id="rId56"/>
    <p:sldId id="426" r:id="rId57"/>
    <p:sldId id="392" r:id="rId58"/>
    <p:sldId id="458" r:id="rId59"/>
    <p:sldId id="422" r:id="rId60"/>
    <p:sldId id="441" r:id="rId61"/>
    <p:sldId id="442" r:id="rId62"/>
    <p:sldId id="443" r:id="rId63"/>
  </p:sldIdLst>
  <p:sldSz cx="9145588" cy="6877050"/>
  <p:notesSz cx="6797675" cy="9928225"/>
  <p:embeddedFontLst>
    <p:embeddedFont>
      <p:font typeface="Helvetica" pitchFamily="34" charset="0"/>
      <p:regular r:id="rId66"/>
      <p:bold r:id="rId67"/>
      <p:italic r:id="rId68"/>
      <p:boldItalic r:id="rId69"/>
    </p:embeddedFont>
  </p:embeddedFontLst>
  <p:defaultTextStyle>
    <a:defPPr>
      <a:defRPr lang="de-DE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00"/>
    <a:srgbClr val="0056BF"/>
    <a:srgbClr val="E87E19"/>
    <a:srgbClr val="004EC0"/>
    <a:srgbClr val="0033CC"/>
    <a:srgbClr val="FF5050"/>
    <a:srgbClr val="BACE31"/>
    <a:srgbClr val="F3EE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485" autoAdjust="0"/>
    <p:restoredTop sz="90006" autoAdjust="0"/>
  </p:normalViewPr>
  <p:slideViewPr>
    <p:cSldViewPr snapToGrid="0">
      <p:cViewPr>
        <p:scale>
          <a:sx n="88" d="100"/>
          <a:sy n="88" d="100"/>
        </p:scale>
        <p:origin x="-490" y="250"/>
      </p:cViewPr>
      <p:guideLst>
        <p:guide orient="horz" pos="592"/>
        <p:guide pos="4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font" Target="fonts/font3.fntdata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font" Target="fonts/font4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D091011C-9991-40D2-9DD7-B5571CDF493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21034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3925" y="744538"/>
            <a:ext cx="49514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3" tIns="45717" rIns="91433" bIns="45717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294F422B-1374-464D-98CC-22F4A507111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57097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F0F53DD-C40B-4A74-824D-6AAC46A1AD25}" type="slidenum">
              <a:rPr lang="de-DE" altLang="de-DE" smtClean="0"/>
              <a:pPr eaLnBrk="1" hangingPunct="1"/>
              <a:t>1</a:t>
            </a:fld>
            <a:endParaRPr lang="de-DE" altLang="de-DE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caO2 20</a:t>
            </a:r>
          </a:p>
          <a:p>
            <a:r>
              <a:rPr lang="de-DE" dirty="0" smtClean="0"/>
              <a:t>cvO2 15</a:t>
            </a:r>
          </a:p>
          <a:p>
            <a:r>
              <a:rPr lang="de-DE" dirty="0" smtClean="0"/>
              <a:t>avDO2 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4F422B-1374-464D-98CC-22F4A5071113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4162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de-DE" smtClean="0"/>
              <a:t>Ks Massenwirkungskontante: Hinreaktion = Rückreaktion; Konzentration Wasser kann aus Gleichung herausgestrichen werden da menschlicher Körper zu 60% aus Wasser und durch die Kohlensäuregleichung beim Menschen kein nennenswerter Wasserumsatz entsteht</a:t>
            </a:r>
          </a:p>
        </p:txBody>
      </p:sp>
      <p:sp>
        <p:nvSpPr>
          <p:cNvPr id="2355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E336556-120C-4555-A282-71DCC761A901}" type="slidenum">
              <a:rPr lang="de-DE" smtClean="0"/>
              <a:pPr eaLnBrk="1" hangingPunct="1"/>
              <a:t>14</a:t>
            </a:fld>
            <a:endParaRPr lang="de-DE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de-D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85% als HCO3-</a:t>
            </a:r>
          </a:p>
          <a:p>
            <a:pPr lvl="0"/>
            <a:r>
              <a:rPr lang="de-D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10% als </a:t>
            </a:r>
            <a:r>
              <a:rPr lang="de-DE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Carbamino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– Hämoglobin (</a:t>
            </a:r>
            <a:r>
              <a:rPr lang="de-DE" sz="1200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Hb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-COOH) 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(CO2 bindet an das N terminale Ende des Häm)</a:t>
            </a:r>
          </a:p>
          <a:p>
            <a:pPr lvl="0"/>
            <a:r>
              <a:rPr lang="de-DE" sz="1200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5% chemisch gelöst</a:t>
            </a:r>
            <a:endParaRPr lang="de-DE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4F422B-1374-464D-98CC-22F4A5071113}" type="slidenum">
              <a:rPr lang="de-DE" smtClean="0"/>
              <a:pPr>
                <a:defRPr/>
              </a:pPr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99278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="1" dirty="0" smtClean="0"/>
              <a:t>Unterschied zwischen zentral- und gemischtvenöser Sättigung?</a:t>
            </a:r>
            <a:endParaRPr lang="de-DE" dirty="0" smtClean="0"/>
          </a:p>
          <a:p>
            <a:pPr lvl="0"/>
            <a:r>
              <a:rPr lang="de-DE" dirty="0" smtClean="0"/>
              <a:t>Zentral venös in der V. </a:t>
            </a:r>
            <a:r>
              <a:rPr lang="de-DE" dirty="0" err="1" smtClean="0"/>
              <a:t>cava</a:t>
            </a:r>
            <a:r>
              <a:rPr lang="de-DE" dirty="0" smtClean="0"/>
              <a:t> </a:t>
            </a:r>
            <a:r>
              <a:rPr lang="de-DE" dirty="0" err="1" smtClean="0"/>
              <a:t>sup</a:t>
            </a:r>
            <a:r>
              <a:rPr lang="de-DE" dirty="0" smtClean="0"/>
              <a:t> gemessen (75%)</a:t>
            </a:r>
          </a:p>
          <a:p>
            <a:pPr lvl="0"/>
            <a:r>
              <a:rPr lang="de-DE" dirty="0" smtClean="0"/>
              <a:t>Gemischt venös in der A. </a:t>
            </a:r>
            <a:r>
              <a:rPr lang="de-DE" dirty="0" err="1" smtClean="0"/>
              <a:t>pulmonalis</a:t>
            </a:r>
            <a:r>
              <a:rPr lang="de-DE" dirty="0" smtClean="0"/>
              <a:t> gemessen (70%) </a:t>
            </a:r>
            <a:r>
              <a:rPr lang="de-DE" dirty="0" smtClean="0">
                <a:sym typeface="Wingdings" pitchFamily="2" charset="2"/>
              </a:rPr>
              <a:t> ca. 45mmHg</a:t>
            </a:r>
            <a:endParaRPr lang="de-DE" dirty="0" smtClean="0"/>
          </a:p>
          <a:p>
            <a:pPr lvl="0"/>
            <a:r>
              <a:rPr lang="de-DE" dirty="0" smtClean="0"/>
              <a:t>In der V. </a:t>
            </a:r>
            <a:r>
              <a:rPr lang="de-DE" dirty="0" err="1" smtClean="0"/>
              <a:t>cava</a:t>
            </a:r>
            <a:r>
              <a:rPr lang="de-DE" dirty="0" smtClean="0"/>
              <a:t> </a:t>
            </a:r>
            <a:r>
              <a:rPr lang="de-DE" dirty="0" err="1" smtClean="0"/>
              <a:t>sup</a:t>
            </a:r>
            <a:r>
              <a:rPr lang="de-DE" dirty="0" smtClean="0"/>
              <a:t> ist die pO2 höher als in der V. </a:t>
            </a:r>
            <a:r>
              <a:rPr lang="de-DE" dirty="0" err="1" smtClean="0"/>
              <a:t>cava</a:t>
            </a:r>
            <a:r>
              <a:rPr lang="de-DE" dirty="0" smtClean="0"/>
              <a:t> </a:t>
            </a:r>
            <a:r>
              <a:rPr lang="de-DE" dirty="0" err="1" smtClean="0"/>
              <a:t>inf.</a:t>
            </a:r>
            <a:r>
              <a:rPr lang="de-DE" dirty="0" smtClean="0"/>
              <a:t> / zusätzlich kommt im Bereich des Vorhofs über den Koronarsinus noch fast komplett entsättigtes Blut (Extraktion an O2 im Herz am </a:t>
            </a:r>
            <a:r>
              <a:rPr lang="de-DE" dirty="0" err="1" smtClean="0"/>
              <a:t>grössten</a:t>
            </a:r>
            <a:r>
              <a:rPr lang="de-DE" dirty="0" smtClean="0"/>
              <a:t>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4F422B-1374-464D-98CC-22F4A5071113}" type="slidenum">
              <a:rPr lang="de-DE" smtClean="0"/>
              <a:pPr>
                <a:defRPr/>
              </a:pPr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3285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Resp. Kompensation über CO2 Atmung erfolgt innerhalb von Minuten (kann bei Lungenerkrankungen reduziert sein)</a:t>
            </a:r>
          </a:p>
          <a:p>
            <a:r>
              <a:rPr lang="de-DE" dirty="0" smtClean="0"/>
              <a:t>Met. </a:t>
            </a:r>
            <a:r>
              <a:rPr lang="de-DE" dirty="0" err="1" smtClean="0"/>
              <a:t>Kompensatuin</a:t>
            </a:r>
            <a:r>
              <a:rPr lang="de-DE" dirty="0" smtClean="0"/>
              <a:t> über Niere / HCO3 Ausscheidung braucht Stunden (kann bei NI</a:t>
            </a:r>
            <a:r>
              <a:rPr lang="de-DE" baseline="0" dirty="0" smtClean="0"/>
              <a:t> reduziert sein)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94F422B-1374-464D-98CC-22F4A5071113}" type="slidenum">
              <a:rPr lang="de-DE" smtClean="0"/>
              <a:pPr>
                <a:defRPr/>
              </a:pPr>
              <a:t>34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1677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5580638-932E-4377-8192-BCBF47F00858}" type="slidenum">
              <a:rPr lang="de-DE" altLang="de-DE" smtClean="0"/>
              <a:pPr eaLnBrk="1" hangingPunct="1"/>
              <a:t>57</a:t>
            </a:fld>
            <a:endParaRPr lang="de-DE" altLang="de-DE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ChangeArrowheads="1"/>
          </p:cNvSpPr>
          <p:nvPr userDrawn="1"/>
        </p:nvSpPr>
        <p:spPr bwMode="auto">
          <a:xfrm>
            <a:off x="0" y="0"/>
            <a:ext cx="9145588" cy="6877050"/>
          </a:xfrm>
          <a:prstGeom prst="rect">
            <a:avLst/>
          </a:prstGeom>
          <a:solidFill>
            <a:srgbClr val="F3EEE6"/>
          </a:solidFill>
          <a:ln>
            <a:noFill/>
          </a:ln>
          <a:effectLst>
            <a:prstShdw prst="shdw17" dist="17961" dir="2700000">
              <a:srgbClr val="928F8A"/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de-DE" altLang="de-DE" smtClean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62688"/>
            <a:ext cx="2133600" cy="4778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algn="l">
              <a:defRPr sz="1000" b="1"/>
            </a:lvl1pPr>
          </a:lstStyle>
          <a:p>
            <a:pPr>
              <a:defRPr/>
            </a:pPr>
            <a:fld id="{2B80F7A9-19E0-4865-A75E-8714DCB406A6}" type="datetime1">
              <a:rPr lang="de-DE"/>
              <a:pPr>
                <a:defRPr/>
              </a:pPr>
              <a:t>19.09.2017</a:t>
            </a:fld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62688"/>
            <a:ext cx="2897188" cy="4778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algn="ctr">
              <a:defRPr sz="1000" b="1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4788" y="6262688"/>
            <a:ext cx="2133600" cy="47783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>
              <a:defRPr sz="1000" b="1"/>
            </a:lvl1pPr>
          </a:lstStyle>
          <a:p>
            <a:pPr>
              <a:defRPr/>
            </a:pPr>
            <a:fld id="{90909940-4AA3-4540-8F1F-12361D1143A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7060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4387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19600"/>
            <a:ext cx="7773987" cy="13652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14650"/>
            <a:ext cx="7773987" cy="1504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663248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85775" y="1617663"/>
            <a:ext cx="4038600" cy="4538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76775" y="1617663"/>
            <a:ext cx="4040188" cy="4538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6971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9875"/>
            <a:ext cx="4040188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81225"/>
            <a:ext cx="4040188" cy="3962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6613" y="1539875"/>
            <a:ext cx="4041775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6613" y="2181225"/>
            <a:ext cx="4041775" cy="3962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04616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4297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387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68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3338" cy="58705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9863"/>
            <a:ext cx="3008313" cy="47037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409401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13300"/>
            <a:ext cx="5487987" cy="5683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4363"/>
            <a:ext cx="5487987" cy="4125912"/>
          </a:xfrm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81625"/>
            <a:ext cx="5487987" cy="80803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055723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5833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3213" y="274638"/>
            <a:ext cx="2063750" cy="5881687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43613" cy="5881687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2744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457200" y="274638"/>
            <a:ext cx="8259763" cy="5881687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0887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31188" cy="114617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85775" y="1617663"/>
            <a:ext cx="4038600" cy="4538662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76775" y="1617663"/>
            <a:ext cx="4040188" cy="4538662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6772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7"/>
          <p:cNvGrpSpPr>
            <a:grpSpLocks/>
          </p:cNvGrpSpPr>
          <p:nvPr userDrawn="1"/>
        </p:nvGrpSpPr>
        <p:grpSpPr bwMode="auto">
          <a:xfrm>
            <a:off x="549275" y="173038"/>
            <a:ext cx="8636000" cy="619125"/>
            <a:chOff x="372" y="2008"/>
            <a:chExt cx="5389" cy="982"/>
          </a:xfrm>
        </p:grpSpPr>
        <p:sp>
          <p:nvSpPr>
            <p:cNvPr id="1027" name="Rectangle 14"/>
            <p:cNvSpPr>
              <a:spLocks noChangeArrowheads="1"/>
            </p:cNvSpPr>
            <p:nvPr userDrawn="1"/>
          </p:nvSpPr>
          <p:spPr bwMode="auto">
            <a:xfrm>
              <a:off x="372" y="2202"/>
              <a:ext cx="5389" cy="677"/>
            </a:xfrm>
            <a:prstGeom prst="rect">
              <a:avLst/>
            </a:prstGeom>
            <a:solidFill>
              <a:srgbClr val="E87E1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707C1D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de-DE" altLang="de-DE" smtClean="0"/>
            </a:p>
          </p:txBody>
        </p:sp>
        <p:sp>
          <p:nvSpPr>
            <p:cNvPr id="1028" name="Rectangle 15"/>
            <p:cNvSpPr>
              <a:spLocks noChangeArrowheads="1"/>
            </p:cNvSpPr>
            <p:nvPr userDrawn="1"/>
          </p:nvSpPr>
          <p:spPr bwMode="auto">
            <a:xfrm>
              <a:off x="3613" y="2008"/>
              <a:ext cx="2148" cy="277"/>
            </a:xfrm>
            <a:prstGeom prst="rect">
              <a:avLst/>
            </a:prstGeom>
            <a:solidFill>
              <a:srgbClr val="E87E19">
                <a:alpha val="6196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707C1D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de-DE" altLang="de-DE" smtClean="0"/>
            </a:p>
          </p:txBody>
        </p:sp>
        <p:sp>
          <p:nvSpPr>
            <p:cNvPr id="1029" name="Rectangle 16"/>
            <p:cNvSpPr>
              <a:spLocks noChangeArrowheads="1"/>
            </p:cNvSpPr>
            <p:nvPr userDrawn="1"/>
          </p:nvSpPr>
          <p:spPr bwMode="auto">
            <a:xfrm>
              <a:off x="2771" y="2660"/>
              <a:ext cx="2990" cy="330"/>
            </a:xfrm>
            <a:prstGeom prst="rect">
              <a:avLst/>
            </a:prstGeom>
            <a:solidFill>
              <a:srgbClr val="E87E19">
                <a:alpha val="38823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707C1D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de-DE" altLang="de-DE" smtClean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01" r:id="rId2"/>
    <p:sldLayoutId id="2147483902" r:id="rId3"/>
    <p:sldLayoutId id="2147483903" r:id="rId4"/>
    <p:sldLayoutId id="2147483904" r:id="rId5"/>
    <p:sldLayoutId id="2147483905" r:id="rId6"/>
    <p:sldLayoutId id="2147483906" r:id="rId7"/>
    <p:sldLayoutId id="2147483907" r:id="rId8"/>
    <p:sldLayoutId id="2147483908" r:id="rId9"/>
    <p:sldLayoutId id="2147483909" r:id="rId10"/>
    <p:sldLayoutId id="2147483910" r:id="rId11"/>
    <p:sldLayoutId id="2147483911" r:id="rId12"/>
    <p:sldLayoutId id="2147483912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5988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15988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defTabSz="915988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defTabSz="915988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defTabSz="915988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defTabSz="915988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defTabSz="915988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defTabSz="915988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defTabSz="915988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defTabSz="915988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4538" indent="-287338" algn="l" defTabSz="915988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4588" indent="-228600" algn="l" defTabSz="915988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1788" indent="-228600" algn="l" defTabSz="915988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60575" indent="-230188" algn="l" defTabSz="915988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7775" indent="-230188" algn="l" defTabSz="915988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4975" indent="-230188" algn="l" defTabSz="915988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32175" indent="-230188" algn="l" defTabSz="915988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9375" indent="-230188" algn="l" defTabSz="915988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439738"/>
            <a:ext cx="9183688" cy="481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1"/>
          <p:cNvSpPr>
            <a:spLocks noChangeArrowheads="1"/>
          </p:cNvSpPr>
          <p:nvPr/>
        </p:nvSpPr>
        <p:spPr bwMode="auto">
          <a:xfrm>
            <a:off x="590550" y="3495675"/>
            <a:ext cx="8555038" cy="1076325"/>
          </a:xfrm>
          <a:prstGeom prst="rect">
            <a:avLst/>
          </a:prstGeom>
          <a:solidFill>
            <a:srgbClr val="E87E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3076" name="Rectangle 22"/>
          <p:cNvSpPr>
            <a:spLocks noChangeArrowheads="1"/>
          </p:cNvSpPr>
          <p:nvPr/>
        </p:nvSpPr>
        <p:spPr bwMode="auto">
          <a:xfrm>
            <a:off x="5735638" y="3187700"/>
            <a:ext cx="3409950" cy="438150"/>
          </a:xfrm>
          <a:prstGeom prst="rect">
            <a:avLst/>
          </a:prstGeom>
          <a:solidFill>
            <a:srgbClr val="E87E19">
              <a:alpha val="6196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3077" name="Rectangle 23"/>
          <p:cNvSpPr>
            <a:spLocks noChangeArrowheads="1"/>
          </p:cNvSpPr>
          <p:nvPr/>
        </p:nvSpPr>
        <p:spPr bwMode="auto">
          <a:xfrm>
            <a:off x="4398963" y="4222750"/>
            <a:ext cx="4746625" cy="523875"/>
          </a:xfrm>
          <a:prstGeom prst="rect">
            <a:avLst/>
          </a:prstGeom>
          <a:solidFill>
            <a:srgbClr val="E87E19">
              <a:alpha val="3882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3078" name="Rectangle 30"/>
          <p:cNvSpPr>
            <a:spLocks noChangeArrowheads="1"/>
          </p:cNvSpPr>
          <p:nvPr/>
        </p:nvSpPr>
        <p:spPr bwMode="auto">
          <a:xfrm>
            <a:off x="0" y="-9525"/>
            <a:ext cx="9145588" cy="393700"/>
          </a:xfrm>
          <a:prstGeom prst="rect">
            <a:avLst/>
          </a:prstGeom>
          <a:solidFill>
            <a:srgbClr val="F3EE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28F8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 altLang="de-DE"/>
          </a:p>
        </p:txBody>
      </p:sp>
      <p:pic>
        <p:nvPicPr>
          <p:cNvPr id="3079" name="Picture 25" descr="SBK_Logo_4c-Subl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6096000"/>
            <a:ext cx="2371725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16"/>
          <p:cNvSpPr>
            <a:spLocks noChangeArrowheads="1"/>
          </p:cNvSpPr>
          <p:nvPr/>
        </p:nvSpPr>
        <p:spPr bwMode="auto">
          <a:xfrm>
            <a:off x="714375" y="3805258"/>
            <a:ext cx="8167688" cy="94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/>
          <a:lstStyle/>
          <a:p>
            <a:pPr marL="261938" indent="-261938" algn="l" defTabSz="915988">
              <a:lnSpc>
                <a:spcPct val="75000"/>
              </a:lnSpc>
              <a:spcBef>
                <a:spcPct val="15000"/>
              </a:spcBef>
              <a:buClr>
                <a:srgbClr val="FAB406"/>
              </a:buClr>
              <a:buFont typeface="Wingdings" pitchFamily="2" charset="2"/>
              <a:buNone/>
            </a:pPr>
            <a:r>
              <a:rPr lang="de-DE" altLang="de-DE" sz="3200" b="1" dirty="0" smtClean="0"/>
              <a:t>Blutgasanalyse</a:t>
            </a:r>
            <a:endParaRPr lang="de-DE" altLang="de-DE" sz="3200" b="1" dirty="0"/>
          </a:p>
        </p:txBody>
      </p:sp>
      <p:pic>
        <p:nvPicPr>
          <p:cNvPr id="3081" name="Picture 20" descr="SBK_Logo_4c-ohne-Subl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0"/>
            <a:ext cx="2368550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Text Box 5"/>
          <p:cNvSpPr txBox="1">
            <a:spLocks noChangeArrowheads="1"/>
          </p:cNvSpPr>
          <p:nvPr/>
        </p:nvSpPr>
        <p:spPr bwMode="auto">
          <a:xfrm>
            <a:off x="6134100" y="5991225"/>
            <a:ext cx="2514600" cy="550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de-DE" altLang="de-DE" b="1" dirty="0"/>
              <a:t>Fabian </a:t>
            </a:r>
            <a:r>
              <a:rPr lang="de-DE" altLang="de-DE" b="1" dirty="0" smtClean="0"/>
              <a:t>Klaus</a:t>
            </a:r>
          </a:p>
          <a:p>
            <a:pPr eaLnBrk="1" hangingPunct="1">
              <a:lnSpc>
                <a:spcPct val="75000"/>
              </a:lnSpc>
              <a:spcBef>
                <a:spcPct val="15000"/>
              </a:spcBef>
            </a:pPr>
            <a:r>
              <a:rPr lang="de-DE" altLang="de-DE" b="1" dirty="0" smtClean="0"/>
              <a:t>20.09.2017</a:t>
            </a:r>
            <a:endParaRPr lang="de-DE" altLang="de-DE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410881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Indikationen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/>
              <a:t> </a:t>
            </a:r>
            <a:r>
              <a:rPr lang="de-DE" dirty="0" smtClean="0"/>
              <a:t>Messwerte auf BGA Ausdruck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 Wert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err="1" smtClean="0"/>
              <a:t>Hendersen</a:t>
            </a:r>
            <a:r>
              <a:rPr lang="de-DE" dirty="0" smtClean="0"/>
              <a:t> Hasselbach Gleichung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HCO3 / BE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Hämoglobin und CO2 / pH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latin typeface="Helvetica" pitchFamily="34" charset="0"/>
              </a:rPr>
              <a:t> </a:t>
            </a:r>
            <a:r>
              <a:rPr lang="de-DE" dirty="0" err="1" smtClean="0">
                <a:latin typeface="Helvetica" pitchFamily="34" charset="0"/>
              </a:rPr>
              <a:t>Messort</a:t>
            </a:r>
            <a:endParaRPr lang="de-DE" dirty="0" smtClean="0">
              <a:latin typeface="Helvetica" pitchFamily="34" charset="0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latin typeface="Helvetica" pitchFamily="34" charset="0"/>
              </a:rPr>
              <a:t> Kompensationsmechanismen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latin typeface="Helvetica" pitchFamily="34" charset="0"/>
              </a:rPr>
              <a:t> Analysemodelle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 </a:t>
            </a:r>
            <a:r>
              <a:rPr lang="de-DE" dirty="0" smtClean="0">
                <a:latin typeface="Helvetica" pitchFamily="34" charset="0"/>
              </a:rPr>
              <a:t>Differentialdiagnosen / Therapie</a:t>
            </a:r>
          </a:p>
        </p:txBody>
      </p:sp>
      <p:sp>
        <p:nvSpPr>
          <p:cNvPr id="4099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/>
              <a:t>Agenda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322" y="1400471"/>
            <a:ext cx="1822232" cy="78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535" y="1304429"/>
            <a:ext cx="1167718" cy="2210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Gerade Verbindung mit Pfeil 2"/>
          <p:cNvCxnSpPr/>
          <p:nvPr/>
        </p:nvCxnSpPr>
        <p:spPr bwMode="auto">
          <a:xfrm>
            <a:off x="6938173" y="2409882"/>
            <a:ext cx="312022" cy="25531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" name="Gerade Verbindung mit Pfeil 4"/>
          <p:cNvCxnSpPr/>
          <p:nvPr/>
        </p:nvCxnSpPr>
        <p:spPr bwMode="auto">
          <a:xfrm flipH="1">
            <a:off x="7874241" y="1863469"/>
            <a:ext cx="303355" cy="2513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56BF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/>
              <a:t>Indikationen</a:t>
            </a:r>
            <a:endParaRPr lang="de-DE" altLang="de-DE" dirty="0"/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410881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POCT </a:t>
            </a:r>
            <a:r>
              <a:rPr lang="de-DE" dirty="0" err="1" smtClean="0"/>
              <a:t>point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care</a:t>
            </a:r>
            <a:r>
              <a:rPr lang="de-DE" dirty="0" smtClean="0"/>
              <a:t> </a:t>
            </a:r>
            <a:r>
              <a:rPr lang="de-DE" dirty="0" err="1" smtClean="0"/>
              <a:t>testing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dirty="0" err="1" smtClean="0"/>
              <a:t>Oxygenierung</a:t>
            </a:r>
            <a:r>
              <a:rPr lang="de-DE" dirty="0" smtClean="0"/>
              <a:t> (AaDO2)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Ventilation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dirty="0" err="1" smtClean="0"/>
              <a:t>Metabolik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Elektrolyte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Hämoglobin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Glukose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Intoxikationen (Met-</a:t>
            </a:r>
            <a:r>
              <a:rPr lang="de-DE" dirty="0" err="1" smtClean="0"/>
              <a:t>Hb</a:t>
            </a:r>
            <a:r>
              <a:rPr lang="de-DE" dirty="0" smtClean="0"/>
              <a:t>, CO-</a:t>
            </a:r>
            <a:r>
              <a:rPr lang="de-DE" dirty="0" err="1" smtClean="0"/>
              <a:t>Hb</a:t>
            </a:r>
            <a:r>
              <a:rPr lang="de-DE" dirty="0"/>
              <a:t>) 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>
              <a:latin typeface="Helvetic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- Messwerte</a:t>
            </a:r>
            <a:endParaRPr lang="de-DE" altLang="de-DE" dirty="0">
              <a:latin typeface="Helvetica" pitchFamily="34" charset="0"/>
            </a:endParaRPr>
          </a:p>
        </p:txBody>
      </p:sp>
      <p:grpSp>
        <p:nvGrpSpPr>
          <p:cNvPr id="4" name="Gruppieren 3"/>
          <p:cNvGrpSpPr/>
          <p:nvPr/>
        </p:nvGrpSpPr>
        <p:grpSpPr>
          <a:xfrm>
            <a:off x="2838449" y="966787"/>
            <a:ext cx="3425407" cy="5632573"/>
            <a:chOff x="2838449" y="966787"/>
            <a:chExt cx="3425407" cy="5632573"/>
          </a:xfrm>
        </p:grpSpPr>
        <p:pic>
          <p:nvPicPr>
            <p:cNvPr id="2" name="Grafik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8449" y="966787"/>
              <a:ext cx="3425407" cy="5632573"/>
            </a:xfrm>
            <a:prstGeom prst="rect">
              <a:avLst/>
            </a:prstGeom>
          </p:spPr>
        </p:pic>
        <p:sp>
          <p:nvSpPr>
            <p:cNvPr id="3" name="Rechteck 2"/>
            <p:cNvSpPr/>
            <p:nvPr/>
          </p:nvSpPr>
          <p:spPr bwMode="auto">
            <a:xfrm>
              <a:off x="4179515" y="1985403"/>
              <a:ext cx="482132" cy="204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511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69" y="804862"/>
            <a:ext cx="5487573" cy="6002349"/>
          </a:xfrm>
          <a:prstGeom prst="rect">
            <a:avLst/>
          </a:prstGeom>
        </p:spPr>
      </p:pic>
      <p:sp>
        <p:nvSpPr>
          <p:cNvPr id="614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- Messwerte</a:t>
            </a:r>
            <a:endParaRPr lang="de-DE" altLang="de-DE" dirty="0">
              <a:latin typeface="Helvetica" pitchFamily="34" charset="0"/>
            </a:endParaRPr>
          </a:p>
        </p:txBody>
      </p:sp>
      <p:grpSp>
        <p:nvGrpSpPr>
          <p:cNvPr id="3" name="Gruppieren 2"/>
          <p:cNvGrpSpPr/>
          <p:nvPr/>
        </p:nvGrpSpPr>
        <p:grpSpPr>
          <a:xfrm>
            <a:off x="6038851" y="847725"/>
            <a:ext cx="2992018" cy="5056310"/>
            <a:chOff x="2838449" y="966787"/>
            <a:chExt cx="3425407" cy="5632573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8449" y="966787"/>
              <a:ext cx="3425407" cy="5632573"/>
            </a:xfrm>
            <a:prstGeom prst="rect">
              <a:avLst/>
            </a:prstGeom>
          </p:spPr>
        </p:pic>
        <p:sp>
          <p:nvSpPr>
            <p:cNvPr id="5" name="Rechteck 4"/>
            <p:cNvSpPr/>
            <p:nvPr/>
          </p:nvSpPr>
          <p:spPr bwMode="auto">
            <a:xfrm>
              <a:off x="4179515" y="1985403"/>
              <a:ext cx="482132" cy="204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" name="Rechteck 6"/>
          <p:cNvSpPr/>
          <p:nvPr/>
        </p:nvSpPr>
        <p:spPr bwMode="auto">
          <a:xfrm>
            <a:off x="2500313" y="2247900"/>
            <a:ext cx="1500187" cy="56197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Abgerundetes Rechteck 7"/>
          <p:cNvSpPr/>
          <p:nvPr/>
        </p:nvSpPr>
        <p:spPr bwMode="auto">
          <a:xfrm>
            <a:off x="6605588" y="1557338"/>
            <a:ext cx="1281112" cy="1647825"/>
          </a:xfrm>
          <a:prstGeom prst="roundRect">
            <a:avLst/>
          </a:prstGeom>
          <a:noFill/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Gerade Verbindung mit Pfeil 9"/>
          <p:cNvCxnSpPr/>
          <p:nvPr/>
        </p:nvCxnSpPr>
        <p:spPr bwMode="auto">
          <a:xfrm flipH="1">
            <a:off x="5610225" y="2476500"/>
            <a:ext cx="904875" cy="19526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2" name="Abgerundetes Rechteck 11"/>
          <p:cNvSpPr/>
          <p:nvPr/>
        </p:nvSpPr>
        <p:spPr bwMode="auto">
          <a:xfrm>
            <a:off x="2933700" y="5676903"/>
            <a:ext cx="404813" cy="495300"/>
          </a:xfrm>
          <a:prstGeom prst="roundRect">
            <a:avLst/>
          </a:prstGeom>
          <a:noFill/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Abgerundetes Rechteck 13"/>
          <p:cNvSpPr/>
          <p:nvPr/>
        </p:nvSpPr>
        <p:spPr bwMode="auto">
          <a:xfrm>
            <a:off x="2933700" y="6443662"/>
            <a:ext cx="404813" cy="295275"/>
          </a:xfrm>
          <a:prstGeom prst="roundRect">
            <a:avLst/>
          </a:prstGeom>
          <a:noFill/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Abgerundetes Rechteck 12"/>
          <p:cNvSpPr/>
          <p:nvPr/>
        </p:nvSpPr>
        <p:spPr bwMode="auto">
          <a:xfrm>
            <a:off x="2933700" y="5367338"/>
            <a:ext cx="404813" cy="285750"/>
          </a:xfrm>
          <a:prstGeom prst="roundRect">
            <a:avLst/>
          </a:prstGeom>
          <a:noFill/>
          <a:ln w="28575" cap="flat" cmpd="sng" algn="ctr">
            <a:solidFill>
              <a:srgbClr val="0056B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Abgerundetes Rechteck 15"/>
          <p:cNvSpPr/>
          <p:nvPr/>
        </p:nvSpPr>
        <p:spPr bwMode="auto">
          <a:xfrm>
            <a:off x="2881291" y="5624516"/>
            <a:ext cx="538163" cy="1147761"/>
          </a:xfrm>
          <a:prstGeom prst="roundRect">
            <a:avLst/>
          </a:prstGeom>
          <a:noFill/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Abgerundetes Rechteck 14"/>
          <p:cNvSpPr/>
          <p:nvPr/>
        </p:nvSpPr>
        <p:spPr bwMode="auto">
          <a:xfrm>
            <a:off x="2971800" y="4586288"/>
            <a:ext cx="404813" cy="309562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Abgerundetes Rechteck 17"/>
          <p:cNvSpPr/>
          <p:nvPr/>
        </p:nvSpPr>
        <p:spPr bwMode="auto">
          <a:xfrm>
            <a:off x="2528825" y="3209765"/>
            <a:ext cx="566738" cy="309562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96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4" grpId="0" animBg="1"/>
      <p:bldP spid="13" grpId="0" animBg="1"/>
      <p:bldP spid="16" grpId="0" animBg="1"/>
      <p:bldP spid="15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3" y="1177517"/>
            <a:ext cx="4632951" cy="5023258"/>
          </a:xfrm>
          <a:prstGeom prst="rect">
            <a:avLst/>
          </a:prstGeom>
        </p:spPr>
      </p:pic>
      <p:sp>
        <p:nvSpPr>
          <p:cNvPr id="614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- Messwerte</a:t>
            </a:r>
            <a:endParaRPr lang="de-DE" altLang="de-DE" dirty="0">
              <a:latin typeface="Helvetica" pitchFamily="34" charset="0"/>
            </a:endParaRPr>
          </a:p>
        </p:txBody>
      </p:sp>
      <p:grpSp>
        <p:nvGrpSpPr>
          <p:cNvPr id="3" name="Gruppieren 2"/>
          <p:cNvGrpSpPr/>
          <p:nvPr/>
        </p:nvGrpSpPr>
        <p:grpSpPr>
          <a:xfrm>
            <a:off x="6038851" y="847725"/>
            <a:ext cx="2992018" cy="5056310"/>
            <a:chOff x="2838449" y="966787"/>
            <a:chExt cx="3425407" cy="5632573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8449" y="966787"/>
              <a:ext cx="3425407" cy="5632573"/>
            </a:xfrm>
            <a:prstGeom prst="rect">
              <a:avLst/>
            </a:prstGeom>
          </p:spPr>
        </p:pic>
        <p:sp>
          <p:nvSpPr>
            <p:cNvPr id="5" name="Rechteck 4"/>
            <p:cNvSpPr/>
            <p:nvPr/>
          </p:nvSpPr>
          <p:spPr bwMode="auto">
            <a:xfrm>
              <a:off x="4179515" y="1985403"/>
              <a:ext cx="482132" cy="204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6" name="Abgerundetes Rechteck 5"/>
          <p:cNvSpPr/>
          <p:nvPr/>
        </p:nvSpPr>
        <p:spPr bwMode="auto">
          <a:xfrm>
            <a:off x="6605588" y="3138655"/>
            <a:ext cx="1281112" cy="1409534"/>
          </a:xfrm>
          <a:prstGeom prst="roundRect">
            <a:avLst/>
          </a:prstGeom>
          <a:noFill/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Gerade Verbindung mit Pfeil 6"/>
          <p:cNvCxnSpPr/>
          <p:nvPr/>
        </p:nvCxnSpPr>
        <p:spPr bwMode="auto">
          <a:xfrm flipH="1">
            <a:off x="5610225" y="3895874"/>
            <a:ext cx="904876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Abgerundetes Rechteck 8"/>
          <p:cNvSpPr/>
          <p:nvPr/>
        </p:nvSpPr>
        <p:spPr bwMode="auto">
          <a:xfrm>
            <a:off x="590550" y="3952875"/>
            <a:ext cx="2247900" cy="376238"/>
          </a:xfrm>
          <a:prstGeom prst="roundRect">
            <a:avLst/>
          </a:prstGeom>
          <a:noFill/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12" name="Gruppieren 11"/>
          <p:cNvGrpSpPr/>
          <p:nvPr/>
        </p:nvGrpSpPr>
        <p:grpSpPr>
          <a:xfrm>
            <a:off x="3114676" y="1100138"/>
            <a:ext cx="3343274" cy="952500"/>
            <a:chOff x="3114676" y="1100138"/>
            <a:chExt cx="3343274" cy="952500"/>
          </a:xfrm>
        </p:grpSpPr>
        <p:sp>
          <p:nvSpPr>
            <p:cNvPr id="10" name="Abgerundetes Rechteck 9"/>
            <p:cNvSpPr/>
            <p:nvPr/>
          </p:nvSpPr>
          <p:spPr bwMode="auto">
            <a:xfrm>
              <a:off x="3114676" y="1100138"/>
              <a:ext cx="3176588" cy="952500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Textfeld 10"/>
            <p:cNvSpPr txBox="1"/>
            <p:nvPr/>
          </p:nvSpPr>
          <p:spPr>
            <a:xfrm>
              <a:off x="3257550" y="1252538"/>
              <a:ext cx="32004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de-DE" dirty="0" err="1" smtClean="0"/>
                <a:t>Temp</a:t>
              </a:r>
              <a:r>
                <a:rPr lang="de-DE" dirty="0" smtClean="0"/>
                <a:t>.-Abfall macht Anstieg pH-Wert + Abfall pCO</a:t>
              </a:r>
              <a:r>
                <a:rPr lang="de-DE" baseline="-25000" dirty="0" smtClean="0"/>
                <a:t>2</a:t>
              </a:r>
              <a:endParaRPr lang="de-DE" baseline="-25000" dirty="0"/>
            </a:p>
          </p:txBody>
        </p:sp>
      </p:grpSp>
    </p:spTree>
    <p:extLst>
      <p:ext uri="{BB962C8B-B14F-4D97-AF65-F5344CB8AC3E}">
        <p14:creationId xmlns:p14="http://schemas.microsoft.com/office/powerpoint/2010/main" val="46029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3" y="1177517"/>
            <a:ext cx="4632951" cy="5023258"/>
          </a:xfrm>
          <a:prstGeom prst="rect">
            <a:avLst/>
          </a:prstGeom>
        </p:spPr>
      </p:pic>
      <p:sp>
        <p:nvSpPr>
          <p:cNvPr id="614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- Messwerte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9" name="Abgerundetes Rechteck 8"/>
          <p:cNvSpPr/>
          <p:nvPr/>
        </p:nvSpPr>
        <p:spPr bwMode="auto">
          <a:xfrm>
            <a:off x="590550" y="3952875"/>
            <a:ext cx="2247900" cy="376238"/>
          </a:xfrm>
          <a:prstGeom prst="roundRect">
            <a:avLst/>
          </a:prstGeom>
          <a:noFill/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12" name="Gruppieren 11"/>
          <p:cNvGrpSpPr/>
          <p:nvPr/>
        </p:nvGrpSpPr>
        <p:grpSpPr>
          <a:xfrm>
            <a:off x="3114676" y="1100138"/>
            <a:ext cx="3343274" cy="952500"/>
            <a:chOff x="3114676" y="1100138"/>
            <a:chExt cx="3343274" cy="952500"/>
          </a:xfrm>
        </p:grpSpPr>
        <p:sp>
          <p:nvSpPr>
            <p:cNvPr id="10" name="Abgerundetes Rechteck 9"/>
            <p:cNvSpPr/>
            <p:nvPr/>
          </p:nvSpPr>
          <p:spPr bwMode="auto">
            <a:xfrm>
              <a:off x="3114676" y="1100138"/>
              <a:ext cx="3176588" cy="952500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Textfeld 10"/>
            <p:cNvSpPr txBox="1"/>
            <p:nvPr/>
          </p:nvSpPr>
          <p:spPr>
            <a:xfrm>
              <a:off x="3257550" y="1252538"/>
              <a:ext cx="32004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de-DE" dirty="0" err="1" smtClean="0"/>
                <a:t>Temp</a:t>
              </a:r>
              <a:r>
                <a:rPr lang="de-DE" dirty="0" smtClean="0"/>
                <a:t>.-Abfall macht Anstieg pH-Wert + Abfall pCO</a:t>
              </a:r>
              <a:r>
                <a:rPr lang="de-DE" baseline="-25000" dirty="0" smtClean="0"/>
                <a:t>2</a:t>
              </a:r>
              <a:endParaRPr lang="de-DE" baseline="-25000" dirty="0"/>
            </a:p>
          </p:txBody>
        </p:sp>
      </p:grp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00" y="2210819"/>
            <a:ext cx="4337825" cy="149975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399" y="3620208"/>
            <a:ext cx="4337825" cy="1417810"/>
          </a:xfrm>
          <a:prstGeom prst="rect">
            <a:avLst/>
          </a:prstGeom>
        </p:spPr>
      </p:pic>
      <p:sp>
        <p:nvSpPr>
          <p:cNvPr id="5" name="Rechteck 4"/>
          <p:cNvSpPr/>
          <p:nvPr/>
        </p:nvSpPr>
        <p:spPr bwMode="auto">
          <a:xfrm>
            <a:off x="4702970" y="4933950"/>
            <a:ext cx="2063341" cy="4762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7158038" y="3620208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b="1" dirty="0" smtClean="0">
                <a:solidFill>
                  <a:srgbClr val="FF0000"/>
                </a:solidFill>
              </a:rPr>
              <a:t>15°C</a:t>
            </a:r>
            <a:endParaRPr lang="de-DE" b="1" dirty="0">
              <a:solidFill>
                <a:srgbClr val="FF0000"/>
              </a:solidFill>
            </a:endParaRPr>
          </a:p>
        </p:txBody>
      </p:sp>
      <p:cxnSp>
        <p:nvCxnSpPr>
          <p:cNvPr id="13" name="Gerade Verbindung 12"/>
          <p:cNvCxnSpPr/>
          <p:nvPr/>
        </p:nvCxnSpPr>
        <p:spPr bwMode="auto">
          <a:xfrm>
            <a:off x="4857750" y="3933832"/>
            <a:ext cx="2219325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11142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3" y="1177517"/>
            <a:ext cx="4632951" cy="5023258"/>
          </a:xfrm>
          <a:prstGeom prst="rect">
            <a:avLst/>
          </a:prstGeom>
        </p:spPr>
      </p:pic>
      <p:sp>
        <p:nvSpPr>
          <p:cNvPr id="614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- Messwerte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9" name="Abgerundetes Rechteck 8"/>
          <p:cNvSpPr/>
          <p:nvPr/>
        </p:nvSpPr>
        <p:spPr bwMode="auto">
          <a:xfrm>
            <a:off x="928723" y="5543717"/>
            <a:ext cx="785813" cy="299874"/>
          </a:xfrm>
          <a:prstGeom prst="roundRect">
            <a:avLst/>
          </a:prstGeom>
          <a:noFill/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6" name="Gruppieren 5"/>
          <p:cNvGrpSpPr/>
          <p:nvPr/>
        </p:nvGrpSpPr>
        <p:grpSpPr>
          <a:xfrm>
            <a:off x="619124" y="1177517"/>
            <a:ext cx="7610475" cy="647700"/>
            <a:chOff x="671513" y="1414463"/>
            <a:chExt cx="7610475" cy="647700"/>
          </a:xfrm>
        </p:grpSpPr>
        <p:sp>
          <p:nvSpPr>
            <p:cNvPr id="5" name="Abgerundetes Rechteck 4"/>
            <p:cNvSpPr/>
            <p:nvPr/>
          </p:nvSpPr>
          <p:spPr bwMode="auto">
            <a:xfrm>
              <a:off x="671513" y="1414463"/>
              <a:ext cx="7610475" cy="647700"/>
            </a:xfrm>
            <a:prstGeom prst="roundRect">
              <a:avLst/>
            </a:prstGeom>
            <a:solidFill>
              <a:schemeClr val="bg1"/>
            </a:solidFill>
            <a:ln w="28575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9438" y="1516857"/>
              <a:ext cx="7334623" cy="442912"/>
            </a:xfrm>
            <a:prstGeom prst="rect">
              <a:avLst/>
            </a:prstGeom>
            <a:solidFill>
              <a:srgbClr val="FFC000"/>
            </a:solidFill>
          </p:spPr>
        </p:pic>
      </p:grpSp>
      <p:sp>
        <p:nvSpPr>
          <p:cNvPr id="18" name="Abgerundetes Rechteck 17"/>
          <p:cNvSpPr/>
          <p:nvPr/>
        </p:nvSpPr>
        <p:spPr bwMode="auto">
          <a:xfrm>
            <a:off x="938233" y="5881874"/>
            <a:ext cx="785813" cy="299874"/>
          </a:xfrm>
          <a:prstGeom prst="roundRect">
            <a:avLst/>
          </a:prstGeom>
          <a:noFill/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7" name="Grafik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360" y="4242988"/>
            <a:ext cx="2865914" cy="2410961"/>
          </a:xfrm>
          <a:prstGeom prst="rect">
            <a:avLst/>
          </a:prstGeom>
        </p:spPr>
      </p:pic>
      <p:grpSp>
        <p:nvGrpSpPr>
          <p:cNvPr id="15" name="Gruppieren 14"/>
          <p:cNvGrpSpPr/>
          <p:nvPr/>
        </p:nvGrpSpPr>
        <p:grpSpPr>
          <a:xfrm>
            <a:off x="7048500" y="3782544"/>
            <a:ext cx="2021682" cy="1761173"/>
            <a:chOff x="6515100" y="3591877"/>
            <a:chExt cx="2362201" cy="2018348"/>
          </a:xfrm>
        </p:grpSpPr>
        <p:pic>
          <p:nvPicPr>
            <p:cNvPr id="7" name="Grafik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08990" y="3591877"/>
              <a:ext cx="2161472" cy="1904048"/>
            </a:xfrm>
            <a:prstGeom prst="rect">
              <a:avLst/>
            </a:prstGeom>
          </p:spPr>
        </p:pic>
        <p:sp>
          <p:nvSpPr>
            <p:cNvPr id="14" name="Rechteck 13"/>
            <p:cNvSpPr/>
            <p:nvPr/>
          </p:nvSpPr>
          <p:spPr bwMode="auto">
            <a:xfrm>
              <a:off x="6515100" y="5329238"/>
              <a:ext cx="290513" cy="25717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Rechteck 15"/>
            <p:cNvSpPr/>
            <p:nvPr/>
          </p:nvSpPr>
          <p:spPr bwMode="auto">
            <a:xfrm>
              <a:off x="8586788" y="5353050"/>
              <a:ext cx="290513" cy="25717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4891088" y="1909835"/>
            <a:ext cx="3929062" cy="20313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kalkulierter O</a:t>
            </a:r>
            <a:r>
              <a:rPr lang="de-DE" baseline="-25000" dirty="0" smtClean="0"/>
              <a:t>2</a:t>
            </a:r>
            <a:r>
              <a:rPr lang="de-DE" dirty="0" smtClean="0"/>
              <a:t>-Gehalt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dirty="0" smtClean="0"/>
              <a:t>0,99*13,9*1,38 </a:t>
            </a:r>
            <a:r>
              <a:rPr lang="de-DE" dirty="0" smtClean="0"/>
              <a:t>+ 117*0,0031</a:t>
            </a: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Normalwert: art. 18-20g/dl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Hüfner: 1,34 bis 1,39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22,4 l * 4 / 65.000g</a:t>
            </a:r>
          </a:p>
        </p:txBody>
      </p:sp>
      <p:sp>
        <p:nvSpPr>
          <p:cNvPr id="19" name="Rechteck 18"/>
          <p:cNvSpPr/>
          <p:nvPr/>
        </p:nvSpPr>
        <p:spPr bwMode="auto">
          <a:xfrm>
            <a:off x="4333875" y="6415088"/>
            <a:ext cx="371475" cy="3238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Rechteck 20"/>
          <p:cNvSpPr/>
          <p:nvPr/>
        </p:nvSpPr>
        <p:spPr bwMode="auto">
          <a:xfrm>
            <a:off x="4300537" y="4157663"/>
            <a:ext cx="371475" cy="3238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Rechteck 21"/>
          <p:cNvSpPr/>
          <p:nvPr/>
        </p:nvSpPr>
        <p:spPr bwMode="auto">
          <a:xfrm>
            <a:off x="7048500" y="6492024"/>
            <a:ext cx="371475" cy="32385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3" name="Gerade Verbindung mit Pfeil 22"/>
          <p:cNvCxnSpPr/>
          <p:nvPr/>
        </p:nvCxnSpPr>
        <p:spPr bwMode="auto">
          <a:xfrm flipV="1">
            <a:off x="4953000" y="5334000"/>
            <a:ext cx="623888" cy="952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5" name="Gerade Verbindung mit Pfeil 24"/>
          <p:cNvCxnSpPr/>
          <p:nvPr/>
        </p:nvCxnSpPr>
        <p:spPr bwMode="auto">
          <a:xfrm>
            <a:off x="5538788" y="5343525"/>
            <a:ext cx="0" cy="10096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9" name="Textfeld 28"/>
          <p:cNvSpPr txBox="1"/>
          <p:nvPr/>
        </p:nvSpPr>
        <p:spPr>
          <a:xfrm>
            <a:off x="5664436" y="5878320"/>
            <a:ext cx="119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FF0000"/>
                </a:solidFill>
              </a:rPr>
              <a:t>27mmHg</a:t>
            </a:r>
            <a:endParaRPr lang="de-D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50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8" grpId="0" animBg="1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614362" y="4414837"/>
            <a:ext cx="8077200" cy="120032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dirty="0" err="1" smtClean="0"/>
              <a:t>Oxygenierungsindex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/>
              <a:t> </a:t>
            </a:r>
            <a:r>
              <a:rPr lang="de-DE" dirty="0" smtClean="0"/>
              <a:t>paO2 / FiO2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117 </a:t>
            </a:r>
            <a:r>
              <a:rPr lang="de-DE" dirty="0" err="1" smtClean="0"/>
              <a:t>mmHg</a:t>
            </a:r>
            <a:r>
              <a:rPr lang="de-DE" dirty="0" smtClean="0"/>
              <a:t>/ 0,4 = 292 </a:t>
            </a:r>
            <a:r>
              <a:rPr lang="de-DE" dirty="0" err="1" smtClean="0"/>
              <a:t>mmHg</a:t>
            </a:r>
            <a:endParaRPr lang="de-DE" dirty="0" smtClean="0">
              <a:latin typeface="Helvetica" pitchFamily="34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8" y="1082553"/>
            <a:ext cx="4182268" cy="2930726"/>
          </a:xfrm>
          <a:prstGeom prst="rect">
            <a:avLst/>
          </a:prstGeom>
        </p:spPr>
      </p:pic>
      <p:sp>
        <p:nvSpPr>
          <p:cNvPr id="614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- Messwerte</a:t>
            </a:r>
            <a:endParaRPr lang="de-DE" altLang="de-DE" dirty="0">
              <a:latin typeface="Helvetica" pitchFamily="34" charset="0"/>
            </a:endParaRPr>
          </a:p>
        </p:txBody>
      </p:sp>
      <p:grpSp>
        <p:nvGrpSpPr>
          <p:cNvPr id="3" name="Gruppieren 2"/>
          <p:cNvGrpSpPr/>
          <p:nvPr/>
        </p:nvGrpSpPr>
        <p:grpSpPr>
          <a:xfrm>
            <a:off x="6038851" y="847725"/>
            <a:ext cx="2992018" cy="5056310"/>
            <a:chOff x="2838449" y="966787"/>
            <a:chExt cx="3425407" cy="5632573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8449" y="966787"/>
              <a:ext cx="3425407" cy="5632573"/>
            </a:xfrm>
            <a:prstGeom prst="rect">
              <a:avLst/>
            </a:prstGeom>
          </p:spPr>
        </p:pic>
        <p:sp>
          <p:nvSpPr>
            <p:cNvPr id="5" name="Rechteck 4"/>
            <p:cNvSpPr/>
            <p:nvPr/>
          </p:nvSpPr>
          <p:spPr bwMode="auto">
            <a:xfrm>
              <a:off x="4179515" y="1985403"/>
              <a:ext cx="482132" cy="204225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6" name="Abgerundetes Rechteck 5"/>
          <p:cNvSpPr/>
          <p:nvPr/>
        </p:nvSpPr>
        <p:spPr bwMode="auto">
          <a:xfrm>
            <a:off x="6605588" y="4505324"/>
            <a:ext cx="1281112" cy="895441"/>
          </a:xfrm>
          <a:prstGeom prst="roundRect">
            <a:avLst/>
          </a:prstGeom>
          <a:noFill/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Gerade Verbindung mit Pfeil 6"/>
          <p:cNvCxnSpPr/>
          <p:nvPr/>
        </p:nvCxnSpPr>
        <p:spPr bwMode="auto">
          <a:xfrm flipH="1" flipV="1">
            <a:off x="5005388" y="3128963"/>
            <a:ext cx="1509713" cy="175751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Abgerundetes Rechteck 8"/>
          <p:cNvSpPr/>
          <p:nvPr/>
        </p:nvSpPr>
        <p:spPr bwMode="auto">
          <a:xfrm>
            <a:off x="1333500" y="2322635"/>
            <a:ext cx="1285875" cy="376238"/>
          </a:xfrm>
          <a:prstGeom prst="roundRect">
            <a:avLst/>
          </a:prstGeom>
          <a:noFill/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187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- Messwerte</a:t>
            </a:r>
            <a:endParaRPr lang="de-DE" altLang="de-DE" dirty="0">
              <a:latin typeface="Helvetica" pitchFamily="34" charset="0"/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347" y="731935"/>
            <a:ext cx="2496671" cy="6145115"/>
          </a:xfrm>
          <a:prstGeom prst="rect">
            <a:avLst/>
          </a:prstGeom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053034" y="1219200"/>
            <a:ext cx="3767115" cy="327782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u="sng" dirty="0" smtClean="0"/>
              <a:t> gemessen werden: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H+ Konzentration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pCO</a:t>
            </a:r>
            <a:r>
              <a:rPr lang="de-DE" baseline="-25000" dirty="0" smtClean="0"/>
              <a:t>2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pO</a:t>
            </a:r>
            <a:r>
              <a:rPr lang="de-DE" baseline="-25000" dirty="0" smtClean="0"/>
              <a:t>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u="sng" dirty="0" smtClean="0"/>
              <a:t> errechnet werden: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pH Wert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HCO</a:t>
            </a:r>
            <a:r>
              <a:rPr lang="de-DE" baseline="-25000" dirty="0" smtClean="0"/>
              <a:t>3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BE</a:t>
            </a:r>
            <a:endParaRPr lang="de-DE" dirty="0" smtClean="0">
              <a:latin typeface="Helvetica" pitchFamily="34" charset="0"/>
            </a:endParaRPr>
          </a:p>
        </p:txBody>
      </p:sp>
      <p:sp>
        <p:nvSpPr>
          <p:cNvPr id="6" name="Abgerundetes Rechteck 5"/>
          <p:cNvSpPr/>
          <p:nvPr/>
        </p:nvSpPr>
        <p:spPr bwMode="auto">
          <a:xfrm>
            <a:off x="2097486" y="1347765"/>
            <a:ext cx="277354" cy="195014"/>
          </a:xfrm>
          <a:prstGeom prst="roundRect">
            <a:avLst/>
          </a:prstGeom>
          <a:noFill/>
          <a:ln w="1905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Abgerundetes Rechteck 8"/>
          <p:cNvSpPr/>
          <p:nvPr/>
        </p:nvSpPr>
        <p:spPr bwMode="auto">
          <a:xfrm>
            <a:off x="2145870" y="1153445"/>
            <a:ext cx="277354" cy="195014"/>
          </a:xfrm>
          <a:prstGeom prst="roundRect">
            <a:avLst/>
          </a:prstGeom>
          <a:noFill/>
          <a:ln w="1905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Abgerundetes Rechteck 7"/>
          <p:cNvSpPr/>
          <p:nvPr/>
        </p:nvSpPr>
        <p:spPr bwMode="auto">
          <a:xfrm>
            <a:off x="2097486" y="5889429"/>
            <a:ext cx="671716" cy="208016"/>
          </a:xfrm>
          <a:prstGeom prst="roundRect">
            <a:avLst/>
          </a:prstGeom>
          <a:noFill/>
          <a:ln w="12700" cap="flat" cmpd="sng" algn="ctr">
            <a:solidFill>
              <a:srgbClr val="004E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Abgerundetes Rechteck 10"/>
          <p:cNvSpPr/>
          <p:nvPr/>
        </p:nvSpPr>
        <p:spPr bwMode="auto">
          <a:xfrm>
            <a:off x="2097486" y="6041829"/>
            <a:ext cx="754772" cy="208016"/>
          </a:xfrm>
          <a:prstGeom prst="roundRect">
            <a:avLst/>
          </a:prstGeom>
          <a:noFill/>
          <a:ln w="12700" cap="flat" cmpd="sng" algn="ctr">
            <a:solidFill>
              <a:srgbClr val="004E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Abgerundetes Rechteck 9"/>
          <p:cNvSpPr/>
          <p:nvPr/>
        </p:nvSpPr>
        <p:spPr bwMode="auto">
          <a:xfrm>
            <a:off x="2097486" y="966788"/>
            <a:ext cx="238351" cy="186657"/>
          </a:xfrm>
          <a:prstGeom prst="roundRect">
            <a:avLst/>
          </a:prstGeom>
          <a:noFill/>
          <a:ln w="19050" cap="flat" cmpd="sng" algn="ctr">
            <a:solidFill>
              <a:srgbClr val="004E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Abgerundetes Rechteck 2"/>
          <p:cNvSpPr/>
          <p:nvPr/>
        </p:nvSpPr>
        <p:spPr bwMode="auto">
          <a:xfrm>
            <a:off x="4983696" y="5001030"/>
            <a:ext cx="3132702" cy="888399"/>
          </a:xfrm>
          <a:prstGeom prst="roundRect">
            <a:avLst/>
          </a:prstGeom>
          <a:solidFill>
            <a:srgbClr val="FFC000"/>
          </a:solidFill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4650005" y="5096371"/>
            <a:ext cx="3683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HCO</a:t>
            </a:r>
            <a:r>
              <a:rPr lang="de-DE" baseline="-25000" dirty="0" smtClean="0"/>
              <a:t>3</a:t>
            </a:r>
            <a:r>
              <a:rPr lang="de-DE" dirty="0" smtClean="0"/>
              <a:t> wird über </a:t>
            </a:r>
            <a:r>
              <a:rPr lang="de-DE" dirty="0" err="1" smtClean="0"/>
              <a:t>Hendersen</a:t>
            </a:r>
            <a:r>
              <a:rPr lang="de-DE" dirty="0" smtClean="0"/>
              <a:t> Hasselbach berechnet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207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8" grpId="0" animBg="1"/>
      <p:bldP spid="11" grpId="0" animBg="1"/>
      <p:bldP spid="10" grpId="0" animBg="1"/>
      <p:bldP spid="3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/>
              <a:t>pH Wert</a:t>
            </a:r>
            <a:endParaRPr lang="de-DE" altLang="de-DE" dirty="0"/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86232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r>
              <a:rPr lang="de-DE" dirty="0" smtClean="0"/>
              <a:t>Auswirkungen </a:t>
            </a:r>
            <a:r>
              <a:rPr lang="de-DE" dirty="0"/>
              <a:t>des pH Wertes </a:t>
            </a:r>
            <a:r>
              <a:rPr lang="de-DE" dirty="0" smtClean="0"/>
              <a:t>im Körper:</a:t>
            </a: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pH und Kalium K und H+ </a:t>
            </a:r>
            <a:r>
              <a:rPr lang="de-DE" dirty="0" err="1">
                <a:latin typeface="Helvetica" pitchFamily="34" charset="0"/>
              </a:rPr>
              <a:t>shift</a:t>
            </a:r>
            <a:endParaRPr lang="de-DE" dirty="0">
              <a:latin typeface="Helvetica" pitchFamily="34" charset="0"/>
            </a:endParaRP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pH und O2 Bindungskurve: Bohr Effekt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pH und Enzymaktivität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pH und Wirksamkeit von </a:t>
            </a:r>
            <a:r>
              <a:rPr lang="de-DE" dirty="0" err="1">
                <a:latin typeface="Helvetica" pitchFamily="34" charset="0"/>
              </a:rPr>
              <a:t>Katecholaminen</a:t>
            </a:r>
            <a:endParaRPr lang="de-DE" dirty="0">
              <a:latin typeface="Helvetica" pitchFamily="34" charset="0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85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pH Wert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535463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pH?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err="1"/>
              <a:t>potentia</a:t>
            </a:r>
            <a:r>
              <a:rPr lang="de-DE" dirty="0"/>
              <a:t> </a:t>
            </a:r>
            <a:r>
              <a:rPr lang="de-DE" dirty="0" err="1"/>
              <a:t>hydrogenii</a:t>
            </a:r>
            <a:r>
              <a:rPr lang="de-DE" dirty="0"/>
              <a:t> </a:t>
            </a:r>
            <a:endParaRPr lang="de-DE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marL="45720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marL="45720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/>
          </a:p>
          <a:p>
            <a:pPr marL="45720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K</a:t>
            </a:r>
            <a:r>
              <a:rPr lang="de-DE" baseline="30000" dirty="0" smtClean="0"/>
              <a:t>+</a:t>
            </a:r>
            <a:r>
              <a:rPr lang="de-DE" dirty="0" smtClean="0"/>
              <a:t> von 4 mmol/l auf 6 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4.000.000 </a:t>
            </a:r>
            <a:r>
              <a:rPr lang="de-DE" dirty="0" err="1" smtClean="0"/>
              <a:t>nmol</a:t>
            </a:r>
            <a:r>
              <a:rPr lang="de-DE" dirty="0" smtClean="0"/>
              <a:t>/l auf 6.000.000 </a:t>
            </a:r>
            <a:r>
              <a:rPr lang="de-DE" dirty="0" err="1" smtClean="0"/>
              <a:t>nmol</a:t>
            </a:r>
            <a:r>
              <a:rPr lang="de-DE" dirty="0" smtClean="0"/>
              <a:t>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>
                <a:solidFill>
                  <a:srgbClr val="FF0000"/>
                </a:solidFill>
              </a:rPr>
              <a:t>Unterschied: 2.000.000 </a:t>
            </a:r>
            <a:r>
              <a:rPr lang="de-DE" dirty="0" err="1" smtClean="0">
                <a:solidFill>
                  <a:srgbClr val="FF0000"/>
                </a:solidFill>
              </a:rPr>
              <a:t>nmol</a:t>
            </a:r>
            <a:r>
              <a:rPr lang="de-DE" dirty="0" smtClean="0">
                <a:solidFill>
                  <a:srgbClr val="FF0000"/>
                </a:solidFill>
              </a:rPr>
              <a:t>/l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 Wert beim Menschen: 7,35 – 7,45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>
              <a:latin typeface="Helvetica" pitchFamily="34" charset="0"/>
            </a:endParaRPr>
          </a:p>
        </p:txBody>
      </p:sp>
      <p:pic>
        <p:nvPicPr>
          <p:cNvPr id="717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03450"/>
            <a:ext cx="2765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0" y="3060700"/>
            <a:ext cx="200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1125" y="919163"/>
            <a:ext cx="3568700" cy="56102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Abgerundetes Rechteck 8"/>
          <p:cNvSpPr>
            <a:spLocks noChangeArrowheads="1"/>
          </p:cNvSpPr>
          <p:nvPr/>
        </p:nvSpPr>
        <p:spPr bwMode="auto">
          <a:xfrm>
            <a:off x="5295900" y="1849438"/>
            <a:ext cx="3314700" cy="354012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5988"/>
            <a:endParaRPr lang="de-DE"/>
          </a:p>
        </p:txBody>
      </p:sp>
      <p:sp>
        <p:nvSpPr>
          <p:cNvPr id="7176" name="Abgerundetes Rechteck 9"/>
          <p:cNvSpPr>
            <a:spLocks noChangeArrowheads="1"/>
          </p:cNvSpPr>
          <p:nvPr/>
        </p:nvSpPr>
        <p:spPr bwMode="auto">
          <a:xfrm>
            <a:off x="5278438" y="3322638"/>
            <a:ext cx="3314700" cy="354012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5988"/>
            <a:endParaRPr lang="de-DE"/>
          </a:p>
        </p:txBody>
      </p:sp>
      <p:sp>
        <p:nvSpPr>
          <p:cNvPr id="7177" name="Abgerundetes Rechteck 10"/>
          <p:cNvSpPr>
            <a:spLocks noChangeArrowheads="1"/>
          </p:cNvSpPr>
          <p:nvPr/>
        </p:nvSpPr>
        <p:spPr bwMode="auto">
          <a:xfrm>
            <a:off x="5295900" y="4767263"/>
            <a:ext cx="3314700" cy="354012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5988"/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/>
      <p:bldP spid="7176" grpId="0" animBg="1"/>
      <p:bldP spid="717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pH Wert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535463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Wie bewerkstelligt der Körper die </a:t>
            </a:r>
            <a:r>
              <a:rPr lang="de-DE" b="1" dirty="0" err="1" smtClean="0"/>
              <a:t>Konstanterhaltung</a:t>
            </a:r>
            <a:r>
              <a:rPr lang="de-DE" b="1" dirty="0" smtClean="0"/>
              <a:t> des pH Wertes?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b="1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Bikarbonat-Puffer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Proteinpuffer: Albumin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Erythrozyten mit Hämoglobin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Phosphatpuffer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Wichtigstes Puffersystem</a:t>
            </a:r>
            <a:r>
              <a:rPr lang="de-DE" dirty="0" smtClean="0"/>
              <a:t>: HCO3</a:t>
            </a:r>
            <a:r>
              <a:rPr lang="de-DE" baseline="30000" dirty="0" smtClean="0"/>
              <a:t>-</a:t>
            </a:r>
            <a:r>
              <a:rPr lang="de-DE" dirty="0" smtClean="0"/>
              <a:t>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Offenes Puffersystem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Durch getrennt regulierbares</a:t>
            </a:r>
          </a:p>
          <a:p>
            <a:pPr marL="45720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r>
              <a:rPr lang="de-DE" dirty="0" smtClean="0"/>
              <a:t>CO2 (Lunge) Bikarbonat (Niere)</a:t>
            </a:r>
          </a:p>
          <a:p>
            <a:pPr marL="45720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r>
              <a:rPr lang="de-DE" dirty="0" smtClean="0">
                <a:latin typeface="Helvetica" pitchFamily="34" charset="0"/>
              </a:rPr>
              <a:t> </a:t>
            </a:r>
          </a:p>
        </p:txBody>
      </p:sp>
      <p:grpSp>
        <p:nvGrpSpPr>
          <p:cNvPr id="2" name="Gruppieren 1"/>
          <p:cNvGrpSpPr/>
          <p:nvPr/>
        </p:nvGrpSpPr>
        <p:grpSpPr>
          <a:xfrm>
            <a:off x="4503738" y="1697038"/>
            <a:ext cx="4572000" cy="4784725"/>
            <a:chOff x="4503738" y="1697038"/>
            <a:chExt cx="4572000" cy="4784725"/>
          </a:xfrm>
        </p:grpSpPr>
        <p:pic>
          <p:nvPicPr>
            <p:cNvPr id="8196" name="Grafik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600" y="1697038"/>
              <a:ext cx="4529138" cy="440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97" name="Textfeld 2"/>
            <p:cNvSpPr txBox="1">
              <a:spLocks noChangeArrowheads="1"/>
            </p:cNvSpPr>
            <p:nvPr/>
          </p:nvSpPr>
          <p:spPr bwMode="auto">
            <a:xfrm>
              <a:off x="4503738" y="6235700"/>
              <a:ext cx="406082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DE" sz="1000" dirty="0" err="1"/>
                <a:t>Deetjen</a:t>
              </a:r>
              <a:r>
                <a:rPr lang="de-DE" sz="1000" dirty="0"/>
                <a:t>, Speckmann, </a:t>
              </a:r>
              <a:r>
                <a:rPr lang="de-DE" sz="1000" dirty="0" err="1"/>
                <a:t>Hescheler</a:t>
              </a:r>
              <a:r>
                <a:rPr lang="de-DE" sz="1000" dirty="0"/>
                <a:t>, 2005</a:t>
              </a:r>
            </a:p>
          </p:txBody>
        </p:sp>
      </p:grpSp>
      <p:cxnSp>
        <p:nvCxnSpPr>
          <p:cNvPr id="4" name="Gerade Verbindung mit Pfeil 3"/>
          <p:cNvCxnSpPr/>
          <p:nvPr/>
        </p:nvCxnSpPr>
        <p:spPr bwMode="auto">
          <a:xfrm flipH="1">
            <a:off x="5126707" y="3137562"/>
            <a:ext cx="3120228" cy="4333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5" name="Textfeld 4"/>
          <p:cNvSpPr txBox="1"/>
          <p:nvPr/>
        </p:nvSpPr>
        <p:spPr>
          <a:xfrm>
            <a:off x="4407321" y="2998889"/>
            <a:ext cx="60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solidFill>
                  <a:srgbClr val="FF0000"/>
                </a:solidFill>
              </a:rPr>
              <a:t>48</a:t>
            </a:r>
            <a:endParaRPr lang="de-D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467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Henderson – Hasselbach - Gleichung</a:t>
            </a:r>
          </a:p>
        </p:txBody>
      </p:sp>
      <p:pic>
        <p:nvPicPr>
          <p:cNvPr id="9219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1174750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Grafi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900238"/>
            <a:ext cx="2379663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Grafi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949575"/>
            <a:ext cx="6375400" cy="79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Grafi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4183063"/>
            <a:ext cx="2693988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3" name="Gruppieren 8"/>
          <p:cNvGrpSpPr>
            <a:grpSpLocks/>
          </p:cNvGrpSpPr>
          <p:nvPr/>
        </p:nvGrpSpPr>
        <p:grpSpPr bwMode="auto">
          <a:xfrm>
            <a:off x="3817938" y="4032250"/>
            <a:ext cx="2544762" cy="947738"/>
            <a:chOff x="4047067" y="3708399"/>
            <a:chExt cx="2544222" cy="948267"/>
          </a:xfrm>
        </p:grpSpPr>
        <p:sp>
          <p:nvSpPr>
            <p:cNvPr id="9230" name="Abgerundetes Rechteck 7"/>
            <p:cNvSpPr>
              <a:spLocks noChangeArrowheads="1"/>
            </p:cNvSpPr>
            <p:nvPr/>
          </p:nvSpPr>
          <p:spPr bwMode="auto">
            <a:xfrm>
              <a:off x="4047067" y="3708399"/>
              <a:ext cx="2404533" cy="948267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38100" algn="ctr">
              <a:solidFill>
                <a:srgbClr val="E87E19"/>
              </a:solidFill>
              <a:round/>
              <a:headEnd/>
              <a:tailEnd/>
            </a:ln>
          </p:spPr>
          <p:txBody>
            <a:bodyPr/>
            <a:lstStyle/>
            <a:p>
              <a:pPr defTabSz="915988"/>
              <a:endParaRPr lang="de-DE"/>
            </a:p>
          </p:txBody>
        </p:sp>
        <p:sp>
          <p:nvSpPr>
            <p:cNvPr id="9231" name="Textfeld 6"/>
            <p:cNvSpPr txBox="1">
              <a:spLocks noChangeArrowheads="1"/>
            </p:cNvSpPr>
            <p:nvPr/>
          </p:nvSpPr>
          <p:spPr bwMode="auto">
            <a:xfrm>
              <a:off x="4174056" y="3859366"/>
              <a:ext cx="241723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de-DE"/>
                <a:t>Positiver aha-Effekt</a:t>
              </a:r>
            </a:p>
            <a:p>
              <a:pPr algn="l" eaLnBrk="1" hangingPunct="1"/>
              <a:r>
                <a:rPr lang="de-DE"/>
                <a:t>+ A</a:t>
              </a:r>
              <a:r>
                <a:rPr lang="de-DE" baseline="30000"/>
                <a:t>-</a:t>
              </a:r>
              <a:r>
                <a:rPr lang="de-DE"/>
                <a:t> / HA Effekt</a:t>
              </a:r>
            </a:p>
          </p:txBody>
        </p:sp>
      </p:grpSp>
      <p:grpSp>
        <p:nvGrpSpPr>
          <p:cNvPr id="9224" name="Gruppieren 10"/>
          <p:cNvGrpSpPr>
            <a:grpSpLocks/>
          </p:cNvGrpSpPr>
          <p:nvPr/>
        </p:nvGrpSpPr>
        <p:grpSpPr bwMode="auto">
          <a:xfrm>
            <a:off x="4538663" y="1092200"/>
            <a:ext cx="2370137" cy="909638"/>
            <a:chOff x="4538133" y="1092200"/>
            <a:chExt cx="2370667" cy="910167"/>
          </a:xfrm>
        </p:grpSpPr>
        <p:sp>
          <p:nvSpPr>
            <p:cNvPr id="9228" name="Abgerundetes Rechteck 9"/>
            <p:cNvSpPr>
              <a:spLocks noChangeArrowheads="1"/>
            </p:cNvSpPr>
            <p:nvPr/>
          </p:nvSpPr>
          <p:spPr bwMode="auto">
            <a:xfrm>
              <a:off x="4538133" y="1092200"/>
              <a:ext cx="2192867" cy="910167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38100" algn="ctr">
              <a:solidFill>
                <a:srgbClr val="E87E19"/>
              </a:solidFill>
              <a:round/>
              <a:headEnd/>
              <a:tailEnd/>
            </a:ln>
          </p:spPr>
          <p:txBody>
            <a:bodyPr/>
            <a:lstStyle/>
            <a:p>
              <a:pPr defTabSz="915988"/>
              <a:endParaRPr lang="de-DE"/>
            </a:p>
          </p:txBody>
        </p:sp>
        <p:sp>
          <p:nvSpPr>
            <p:cNvPr id="9229" name="Textfeld 5"/>
            <p:cNvSpPr txBox="1">
              <a:spLocks noChangeArrowheads="1"/>
            </p:cNvSpPr>
            <p:nvPr/>
          </p:nvSpPr>
          <p:spPr bwMode="auto">
            <a:xfrm>
              <a:off x="4597400" y="1250395"/>
              <a:ext cx="23114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de-DE"/>
                <a:t>Carboanhydrasen</a:t>
              </a:r>
            </a:p>
            <a:p>
              <a:pPr algn="l" eaLnBrk="1" hangingPunct="1"/>
              <a:r>
                <a:rPr lang="de-DE"/>
                <a:t>(Niere / Erythrozyt)</a:t>
              </a:r>
            </a:p>
          </p:txBody>
        </p:sp>
      </p:grpSp>
      <p:grpSp>
        <p:nvGrpSpPr>
          <p:cNvPr id="9225" name="Gruppieren 13"/>
          <p:cNvGrpSpPr>
            <a:grpSpLocks/>
          </p:cNvGrpSpPr>
          <p:nvPr/>
        </p:nvGrpSpPr>
        <p:grpSpPr bwMode="auto">
          <a:xfrm>
            <a:off x="1443038" y="5440363"/>
            <a:ext cx="6029325" cy="1031875"/>
            <a:chOff x="778933" y="5439833"/>
            <a:chExt cx="6028267" cy="1032934"/>
          </a:xfrm>
        </p:grpSpPr>
        <p:sp>
          <p:nvSpPr>
            <p:cNvPr id="9226" name="Abgerundetes Rechteck 11"/>
            <p:cNvSpPr>
              <a:spLocks noChangeArrowheads="1"/>
            </p:cNvSpPr>
            <p:nvPr/>
          </p:nvSpPr>
          <p:spPr bwMode="auto">
            <a:xfrm>
              <a:off x="778933" y="5439833"/>
              <a:ext cx="6028267" cy="1032934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38100" algn="ctr">
              <a:solidFill>
                <a:srgbClr val="E87E19"/>
              </a:solidFill>
              <a:round/>
              <a:headEnd/>
              <a:tailEnd/>
            </a:ln>
          </p:spPr>
          <p:txBody>
            <a:bodyPr/>
            <a:lstStyle/>
            <a:p>
              <a:pPr defTabSz="915988"/>
              <a:endParaRPr lang="de-DE"/>
            </a:p>
          </p:txBody>
        </p:sp>
        <p:sp>
          <p:nvSpPr>
            <p:cNvPr id="9227" name="Textfeld 12"/>
            <p:cNvSpPr txBox="1">
              <a:spLocks noChangeArrowheads="1"/>
            </p:cNvSpPr>
            <p:nvPr/>
          </p:nvSpPr>
          <p:spPr bwMode="auto">
            <a:xfrm>
              <a:off x="973667" y="5617633"/>
              <a:ext cx="583353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de-DE"/>
                <a:t>Zusammenhang zwischen pH Wert und Verhältnis von       ionisierter / nicht ionisierter Form einer Säure</a:t>
              </a:r>
            </a:p>
          </p:txBody>
        </p:sp>
      </p:grpSp>
      <p:sp>
        <p:nvSpPr>
          <p:cNvPr id="2" name="Abgerundetes Rechteck 1"/>
          <p:cNvSpPr/>
          <p:nvPr/>
        </p:nvSpPr>
        <p:spPr bwMode="auto">
          <a:xfrm rot="20529940">
            <a:off x="3611209" y="2984191"/>
            <a:ext cx="1856649" cy="632614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795463"/>
            <a:ext cx="8077200" cy="36925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err="1" smtClean="0"/>
              <a:t>pKs</a:t>
            </a:r>
            <a:r>
              <a:rPr lang="de-DE" dirty="0" smtClean="0"/>
              <a:t> Wert 6,1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 </a:t>
            </a:r>
            <a:r>
              <a:rPr lang="de-DE" dirty="0"/>
              <a:t>von 7,4 wird erreicht bei: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7,4 = 6,1 + 1,3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Log 20 = 1,3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HCO</a:t>
            </a:r>
            <a:r>
              <a:rPr lang="de-DE" baseline="-25000" dirty="0"/>
              <a:t>3</a:t>
            </a:r>
            <a:r>
              <a:rPr lang="de-DE" baseline="30000" dirty="0"/>
              <a:t>-</a:t>
            </a:r>
            <a:r>
              <a:rPr lang="de-DE" dirty="0"/>
              <a:t> : CO</a:t>
            </a:r>
            <a:r>
              <a:rPr lang="de-DE" baseline="-25000" dirty="0"/>
              <a:t>2</a:t>
            </a:r>
            <a:r>
              <a:rPr lang="de-DE" dirty="0"/>
              <a:t> </a:t>
            </a:r>
            <a:r>
              <a:rPr lang="de-DE" dirty="0">
                <a:sym typeface="Wingdings" pitchFamily="2" charset="2"/>
              </a:rPr>
              <a:t> 24 : 1,2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HCO</a:t>
            </a:r>
            <a:r>
              <a:rPr lang="de-DE" baseline="-25000" dirty="0" smtClean="0"/>
              <a:t>3</a:t>
            </a:r>
            <a:r>
              <a:rPr lang="de-DE" baseline="30000" dirty="0" smtClean="0"/>
              <a:t>-</a:t>
            </a:r>
            <a:r>
              <a:rPr lang="de-DE" dirty="0" smtClean="0"/>
              <a:t> Plasma bei 24mmol/l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cCO</a:t>
            </a:r>
            <a:r>
              <a:rPr lang="de-DE" baseline="-25000" dirty="0" smtClean="0"/>
              <a:t>2</a:t>
            </a:r>
            <a:r>
              <a:rPr lang="de-DE" dirty="0" smtClean="0"/>
              <a:t> Plasma ?</a:t>
            </a:r>
          </a:p>
        </p:txBody>
      </p:sp>
      <p:sp>
        <p:nvSpPr>
          <p:cNvPr id="2" name="Abgerundetes Rechteck 1"/>
          <p:cNvSpPr/>
          <p:nvPr/>
        </p:nvSpPr>
        <p:spPr bwMode="auto">
          <a:xfrm>
            <a:off x="3592595" y="4298980"/>
            <a:ext cx="411697" cy="346692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242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Henderson – Hasselbach - Gleichung</a:t>
            </a:r>
          </a:p>
        </p:txBody>
      </p:sp>
      <p:pic>
        <p:nvPicPr>
          <p:cNvPr id="1024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150" y="1096963"/>
            <a:ext cx="2692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uppieren 2"/>
          <p:cNvGrpSpPr/>
          <p:nvPr/>
        </p:nvGrpSpPr>
        <p:grpSpPr>
          <a:xfrm>
            <a:off x="4364038" y="2139950"/>
            <a:ext cx="4781550" cy="4502150"/>
            <a:chOff x="4364038" y="2139950"/>
            <a:chExt cx="4781550" cy="4502150"/>
          </a:xfrm>
        </p:grpSpPr>
        <p:pic>
          <p:nvPicPr>
            <p:cNvPr id="10245" name="Grafi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4038" y="2139950"/>
              <a:ext cx="4781550" cy="4225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6" name="Textfeld 5"/>
            <p:cNvSpPr txBox="1">
              <a:spLocks noChangeArrowheads="1"/>
            </p:cNvSpPr>
            <p:nvPr/>
          </p:nvSpPr>
          <p:spPr bwMode="auto">
            <a:xfrm>
              <a:off x="4833938" y="6396038"/>
              <a:ext cx="4060825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DE" sz="1000"/>
                <a:t>Deetjen, Speckmann, Hescheler, 2005</a:t>
              </a:r>
            </a:p>
          </p:txBody>
        </p:sp>
      </p:grpSp>
      <p:pic>
        <p:nvPicPr>
          <p:cNvPr id="10247" name="Grafi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1233488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3032125"/>
            <a:ext cx="2692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Henderson – Hasselbach - Gleichung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795463"/>
            <a:ext cx="8077200" cy="36925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err="1" smtClean="0"/>
              <a:t>pKs</a:t>
            </a:r>
            <a:r>
              <a:rPr lang="de-DE" dirty="0" smtClean="0"/>
              <a:t> Wert 6,1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 </a:t>
            </a:r>
            <a:r>
              <a:rPr lang="de-DE" dirty="0"/>
              <a:t>von 7,4 wird erreicht bei: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7,4 = 6,1 + 1,3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Log 20 = 1,3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HCO</a:t>
            </a:r>
            <a:r>
              <a:rPr lang="de-DE" baseline="-25000" dirty="0"/>
              <a:t>3</a:t>
            </a:r>
            <a:r>
              <a:rPr lang="de-DE" baseline="30000" dirty="0"/>
              <a:t>-</a:t>
            </a:r>
            <a:r>
              <a:rPr lang="de-DE" dirty="0"/>
              <a:t> : CO</a:t>
            </a:r>
            <a:r>
              <a:rPr lang="de-DE" baseline="-25000" dirty="0"/>
              <a:t>2</a:t>
            </a:r>
            <a:r>
              <a:rPr lang="de-DE" dirty="0"/>
              <a:t> </a:t>
            </a:r>
            <a:r>
              <a:rPr lang="de-DE" dirty="0">
                <a:sym typeface="Wingdings" pitchFamily="2" charset="2"/>
              </a:rPr>
              <a:t> 24 : 1,2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HCO</a:t>
            </a:r>
            <a:r>
              <a:rPr lang="de-DE" baseline="-25000" dirty="0" smtClean="0"/>
              <a:t>3</a:t>
            </a:r>
            <a:r>
              <a:rPr lang="de-DE" baseline="30000" dirty="0" smtClean="0"/>
              <a:t>-</a:t>
            </a:r>
            <a:r>
              <a:rPr lang="de-DE" dirty="0" smtClean="0"/>
              <a:t> Plasma bei 24mmol/l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cCO</a:t>
            </a:r>
            <a:r>
              <a:rPr lang="de-DE" baseline="-25000" dirty="0" smtClean="0"/>
              <a:t>2</a:t>
            </a:r>
            <a:r>
              <a:rPr lang="de-DE" dirty="0" smtClean="0"/>
              <a:t> Plasma ? </a:t>
            </a:r>
            <a:r>
              <a:rPr lang="de-DE" b="1" dirty="0" smtClean="0">
                <a:solidFill>
                  <a:srgbClr val="FF0000"/>
                </a:solidFill>
              </a:rPr>
              <a:t>paCO</a:t>
            </a:r>
            <a:r>
              <a:rPr lang="de-DE" b="1" baseline="-25000" dirty="0" smtClean="0">
                <a:solidFill>
                  <a:srgbClr val="FF0000"/>
                </a:solidFill>
              </a:rPr>
              <a:t>2</a:t>
            </a:r>
            <a:r>
              <a:rPr lang="de-DE" b="1" dirty="0" smtClean="0">
                <a:solidFill>
                  <a:srgbClr val="FF0000"/>
                </a:solidFill>
              </a:rPr>
              <a:t> 40 </a:t>
            </a:r>
            <a:r>
              <a:rPr lang="de-DE" b="1" dirty="0" err="1" smtClean="0">
                <a:solidFill>
                  <a:srgbClr val="FF0000"/>
                </a:solidFill>
              </a:rPr>
              <a:t>mmHg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pic>
        <p:nvPicPr>
          <p:cNvPr id="11268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150" y="1096963"/>
            <a:ext cx="2692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1233488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Grafi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3032125"/>
            <a:ext cx="2692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Grafi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0" y="1976438"/>
            <a:ext cx="2008188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Grafi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2039938"/>
            <a:ext cx="2008187" cy="170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3" name="Gruppieren 11"/>
          <p:cNvGrpSpPr>
            <a:grpSpLocks/>
          </p:cNvGrpSpPr>
          <p:nvPr/>
        </p:nvGrpSpPr>
        <p:grpSpPr bwMode="auto">
          <a:xfrm>
            <a:off x="309563" y="5511800"/>
            <a:ext cx="5791200" cy="1092200"/>
            <a:chOff x="-355600" y="5482413"/>
            <a:chExt cx="6028267" cy="1032934"/>
          </a:xfrm>
        </p:grpSpPr>
        <p:sp>
          <p:nvSpPr>
            <p:cNvPr id="11277" name="Abgerundetes Rechteck 12"/>
            <p:cNvSpPr>
              <a:spLocks noChangeArrowheads="1"/>
            </p:cNvSpPr>
            <p:nvPr/>
          </p:nvSpPr>
          <p:spPr bwMode="auto">
            <a:xfrm>
              <a:off x="-355600" y="5482413"/>
              <a:ext cx="6028267" cy="1032934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38100" algn="ctr">
              <a:solidFill>
                <a:srgbClr val="E87E19"/>
              </a:solidFill>
              <a:round/>
              <a:headEnd/>
              <a:tailEnd/>
            </a:ln>
          </p:spPr>
          <p:txBody>
            <a:bodyPr/>
            <a:lstStyle/>
            <a:p>
              <a:pPr defTabSz="915988"/>
              <a:endParaRPr lang="de-DE"/>
            </a:p>
          </p:txBody>
        </p:sp>
        <p:sp>
          <p:nvSpPr>
            <p:cNvPr id="11278" name="Textfeld 13"/>
            <p:cNvSpPr txBox="1">
              <a:spLocks noChangeArrowheads="1"/>
            </p:cNvSpPr>
            <p:nvPr/>
          </p:nvSpPr>
          <p:spPr bwMode="auto">
            <a:xfrm>
              <a:off x="-304800" y="5537214"/>
              <a:ext cx="5833533" cy="764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de-DE" u="sng"/>
                <a:t>Gasgesetz von Henry</a:t>
              </a:r>
              <a:r>
                <a:rPr lang="de-DE"/>
                <a:t>: Partialdruck eines Gases über der Flüssigkeit ist proportional zur Konzentration des Gases in der Flüssigkeit</a:t>
              </a:r>
            </a:p>
          </p:txBody>
        </p:sp>
      </p:grpSp>
      <p:grpSp>
        <p:nvGrpSpPr>
          <p:cNvPr id="11274" name="Gruppieren 14"/>
          <p:cNvGrpSpPr>
            <a:grpSpLocks/>
          </p:cNvGrpSpPr>
          <p:nvPr/>
        </p:nvGrpSpPr>
        <p:grpSpPr bwMode="auto">
          <a:xfrm>
            <a:off x="5592763" y="4314825"/>
            <a:ext cx="2543175" cy="1074738"/>
            <a:chOff x="4047067" y="3708399"/>
            <a:chExt cx="2544222" cy="1074297"/>
          </a:xfrm>
        </p:grpSpPr>
        <p:sp>
          <p:nvSpPr>
            <p:cNvPr id="11275" name="Abgerundetes Rechteck 15"/>
            <p:cNvSpPr>
              <a:spLocks noChangeArrowheads="1"/>
            </p:cNvSpPr>
            <p:nvPr/>
          </p:nvSpPr>
          <p:spPr bwMode="auto">
            <a:xfrm>
              <a:off x="4047067" y="3708399"/>
              <a:ext cx="2404533" cy="948267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38100" algn="ctr">
              <a:solidFill>
                <a:srgbClr val="E87E19"/>
              </a:solidFill>
              <a:round/>
              <a:headEnd/>
              <a:tailEnd/>
            </a:ln>
          </p:spPr>
          <p:txBody>
            <a:bodyPr/>
            <a:lstStyle/>
            <a:p>
              <a:pPr defTabSz="915988"/>
              <a:endParaRPr lang="de-DE"/>
            </a:p>
          </p:txBody>
        </p:sp>
        <p:sp>
          <p:nvSpPr>
            <p:cNvPr id="11276" name="Textfeld 16"/>
            <p:cNvSpPr txBox="1">
              <a:spLocks noChangeArrowheads="1"/>
            </p:cNvSpPr>
            <p:nvPr/>
          </p:nvSpPr>
          <p:spPr bwMode="auto">
            <a:xfrm>
              <a:off x="4174056" y="3859366"/>
              <a:ext cx="241723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de-DE" dirty="0"/>
                <a:t>cCO</a:t>
              </a:r>
              <a:r>
                <a:rPr lang="de-DE" baseline="-25000" dirty="0"/>
                <a:t>2</a:t>
              </a:r>
              <a:r>
                <a:rPr lang="de-DE" dirty="0"/>
                <a:t> = k * pCO</a:t>
              </a:r>
              <a:r>
                <a:rPr lang="de-DE" baseline="-25000" dirty="0"/>
                <a:t>2</a:t>
              </a:r>
            </a:p>
            <a:p>
              <a:pPr algn="l" eaLnBrk="1" hangingPunct="1"/>
              <a:r>
                <a:rPr lang="de-DE" dirty="0"/>
                <a:t>1,2 = 0,03 * 40</a:t>
              </a:r>
            </a:p>
            <a:p>
              <a:pPr algn="l" eaLnBrk="1" hangingPunct="1"/>
              <a:endParaRPr lang="de-DE" dirty="0"/>
            </a:p>
          </p:txBody>
        </p:sp>
      </p:grpSp>
      <p:sp>
        <p:nvSpPr>
          <p:cNvPr id="2" name="Abgerundetes Rechteck 1"/>
          <p:cNvSpPr/>
          <p:nvPr/>
        </p:nvSpPr>
        <p:spPr bwMode="auto">
          <a:xfrm>
            <a:off x="5044984" y="991330"/>
            <a:ext cx="3638731" cy="897065"/>
          </a:xfrm>
          <a:prstGeom prst="roundRect">
            <a:avLst/>
          </a:prstGeom>
          <a:noFill/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Abgerundetes Rechteck 15"/>
          <p:cNvSpPr/>
          <p:nvPr/>
        </p:nvSpPr>
        <p:spPr bwMode="auto">
          <a:xfrm>
            <a:off x="3592595" y="4298980"/>
            <a:ext cx="411697" cy="346692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0228" y="1233488"/>
            <a:ext cx="3708497" cy="412750"/>
          </a:xfrm>
          <a:prstGeom prst="rect">
            <a:avLst/>
          </a:prstGeom>
        </p:spPr>
      </p:pic>
      <p:sp>
        <p:nvSpPr>
          <p:cNvPr id="1126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Henderson – Hasselbach - Gleichung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795463"/>
            <a:ext cx="8077200" cy="36925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err="1" smtClean="0"/>
              <a:t>pKs</a:t>
            </a:r>
            <a:r>
              <a:rPr lang="de-DE" dirty="0" smtClean="0"/>
              <a:t> Wert 6,1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pH von 7,4 wird erreicht bei: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7,4 = 6,1 + 1,3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Log 20 = 1,3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HCO</a:t>
            </a:r>
            <a:r>
              <a:rPr lang="de-DE" baseline="-25000" dirty="0"/>
              <a:t>3</a:t>
            </a:r>
            <a:r>
              <a:rPr lang="de-DE" baseline="30000" dirty="0"/>
              <a:t>-</a:t>
            </a:r>
            <a:r>
              <a:rPr lang="de-DE" dirty="0"/>
              <a:t> : CO</a:t>
            </a:r>
            <a:r>
              <a:rPr lang="de-DE" baseline="-25000" dirty="0"/>
              <a:t>2</a:t>
            </a:r>
            <a:r>
              <a:rPr lang="de-DE" dirty="0"/>
              <a:t> </a:t>
            </a:r>
            <a:r>
              <a:rPr lang="de-DE" dirty="0">
                <a:sym typeface="Wingdings" pitchFamily="2" charset="2"/>
              </a:rPr>
              <a:t> 24 : 1,2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HCO</a:t>
            </a:r>
            <a:r>
              <a:rPr lang="de-DE" baseline="-25000" dirty="0" smtClean="0"/>
              <a:t>3</a:t>
            </a:r>
            <a:r>
              <a:rPr lang="de-DE" baseline="30000" dirty="0" smtClean="0"/>
              <a:t>-</a:t>
            </a:r>
            <a:r>
              <a:rPr lang="de-DE" dirty="0" smtClean="0"/>
              <a:t> Plasma bei 24mmol/l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cCO</a:t>
            </a:r>
            <a:r>
              <a:rPr lang="de-DE" baseline="-25000" dirty="0" smtClean="0"/>
              <a:t>2</a:t>
            </a:r>
            <a:r>
              <a:rPr lang="de-DE" dirty="0" smtClean="0"/>
              <a:t> Plasma ? </a:t>
            </a:r>
            <a:r>
              <a:rPr lang="de-DE" b="1" dirty="0" smtClean="0">
                <a:solidFill>
                  <a:srgbClr val="FF0000"/>
                </a:solidFill>
              </a:rPr>
              <a:t>paCO</a:t>
            </a:r>
            <a:r>
              <a:rPr lang="de-DE" b="1" baseline="-25000" dirty="0" smtClean="0">
                <a:solidFill>
                  <a:srgbClr val="FF0000"/>
                </a:solidFill>
              </a:rPr>
              <a:t>2</a:t>
            </a:r>
            <a:r>
              <a:rPr lang="de-DE" b="1" dirty="0" smtClean="0">
                <a:solidFill>
                  <a:srgbClr val="FF0000"/>
                </a:solidFill>
              </a:rPr>
              <a:t> 40 </a:t>
            </a:r>
            <a:r>
              <a:rPr lang="de-DE" b="1" dirty="0" err="1" smtClean="0">
                <a:solidFill>
                  <a:srgbClr val="FF0000"/>
                </a:solidFill>
              </a:rPr>
              <a:t>mmHg</a:t>
            </a:r>
            <a:endParaRPr lang="de-DE" b="1" dirty="0" smtClean="0">
              <a:solidFill>
                <a:srgbClr val="FF0000"/>
              </a:solidFill>
            </a:endParaRPr>
          </a:p>
        </p:txBody>
      </p:sp>
      <p:pic>
        <p:nvPicPr>
          <p:cNvPr id="11269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25" y="1233488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Grafi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3032125"/>
            <a:ext cx="2692400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Grafi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0" y="1976438"/>
            <a:ext cx="2008188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Grafi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2039938"/>
            <a:ext cx="2008187" cy="170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3" name="Gruppieren 11"/>
          <p:cNvGrpSpPr>
            <a:grpSpLocks/>
          </p:cNvGrpSpPr>
          <p:nvPr/>
        </p:nvGrpSpPr>
        <p:grpSpPr bwMode="auto">
          <a:xfrm>
            <a:off x="309563" y="5511800"/>
            <a:ext cx="5791200" cy="1092200"/>
            <a:chOff x="-355600" y="5482413"/>
            <a:chExt cx="6028267" cy="1032934"/>
          </a:xfrm>
        </p:grpSpPr>
        <p:sp>
          <p:nvSpPr>
            <p:cNvPr id="11277" name="Abgerundetes Rechteck 12"/>
            <p:cNvSpPr>
              <a:spLocks noChangeArrowheads="1"/>
            </p:cNvSpPr>
            <p:nvPr/>
          </p:nvSpPr>
          <p:spPr bwMode="auto">
            <a:xfrm>
              <a:off x="-355600" y="5482413"/>
              <a:ext cx="6028267" cy="1032934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38100" algn="ctr">
              <a:solidFill>
                <a:srgbClr val="E87E19"/>
              </a:solidFill>
              <a:round/>
              <a:headEnd/>
              <a:tailEnd/>
            </a:ln>
          </p:spPr>
          <p:txBody>
            <a:bodyPr/>
            <a:lstStyle/>
            <a:p>
              <a:pPr defTabSz="915988"/>
              <a:endParaRPr lang="de-DE"/>
            </a:p>
          </p:txBody>
        </p:sp>
        <p:sp>
          <p:nvSpPr>
            <p:cNvPr id="11278" name="Textfeld 13"/>
            <p:cNvSpPr txBox="1">
              <a:spLocks noChangeArrowheads="1"/>
            </p:cNvSpPr>
            <p:nvPr/>
          </p:nvSpPr>
          <p:spPr bwMode="auto">
            <a:xfrm>
              <a:off x="-304800" y="5537214"/>
              <a:ext cx="5833533" cy="764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de-DE" u="sng"/>
                <a:t>Gasgesetz von Henry</a:t>
              </a:r>
              <a:r>
                <a:rPr lang="de-DE"/>
                <a:t>: Partialdruck eines Gases über der Flüssigkeit ist proportional zur Konzentration des Gases in der Flüssigkeit</a:t>
              </a:r>
            </a:p>
          </p:txBody>
        </p:sp>
      </p:grpSp>
      <p:grpSp>
        <p:nvGrpSpPr>
          <p:cNvPr id="11274" name="Gruppieren 14"/>
          <p:cNvGrpSpPr>
            <a:grpSpLocks/>
          </p:cNvGrpSpPr>
          <p:nvPr/>
        </p:nvGrpSpPr>
        <p:grpSpPr bwMode="auto">
          <a:xfrm>
            <a:off x="5592763" y="4314825"/>
            <a:ext cx="2543175" cy="1074738"/>
            <a:chOff x="4047067" y="3708399"/>
            <a:chExt cx="2544222" cy="1074297"/>
          </a:xfrm>
        </p:grpSpPr>
        <p:sp>
          <p:nvSpPr>
            <p:cNvPr id="11275" name="Abgerundetes Rechteck 15"/>
            <p:cNvSpPr>
              <a:spLocks noChangeArrowheads="1"/>
            </p:cNvSpPr>
            <p:nvPr/>
          </p:nvSpPr>
          <p:spPr bwMode="auto">
            <a:xfrm>
              <a:off x="4047067" y="3708399"/>
              <a:ext cx="2404533" cy="948267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38100" algn="ctr">
              <a:solidFill>
                <a:srgbClr val="E87E19"/>
              </a:solidFill>
              <a:round/>
              <a:headEnd/>
              <a:tailEnd/>
            </a:ln>
          </p:spPr>
          <p:txBody>
            <a:bodyPr/>
            <a:lstStyle/>
            <a:p>
              <a:pPr defTabSz="915988"/>
              <a:endParaRPr lang="de-DE"/>
            </a:p>
          </p:txBody>
        </p:sp>
        <p:sp>
          <p:nvSpPr>
            <p:cNvPr id="11276" name="Textfeld 16"/>
            <p:cNvSpPr txBox="1">
              <a:spLocks noChangeArrowheads="1"/>
            </p:cNvSpPr>
            <p:nvPr/>
          </p:nvSpPr>
          <p:spPr bwMode="auto">
            <a:xfrm>
              <a:off x="4174056" y="3859366"/>
              <a:ext cx="2417233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de-DE" dirty="0"/>
                <a:t>cCO</a:t>
              </a:r>
              <a:r>
                <a:rPr lang="de-DE" baseline="-25000" dirty="0"/>
                <a:t>2</a:t>
              </a:r>
              <a:r>
                <a:rPr lang="de-DE" dirty="0"/>
                <a:t> = k * pCO</a:t>
              </a:r>
              <a:r>
                <a:rPr lang="de-DE" baseline="-25000" dirty="0"/>
                <a:t>2</a:t>
              </a:r>
            </a:p>
            <a:p>
              <a:pPr algn="l" eaLnBrk="1" hangingPunct="1"/>
              <a:r>
                <a:rPr lang="de-DE" dirty="0"/>
                <a:t>1,2 = 0,03 * 40</a:t>
              </a:r>
            </a:p>
            <a:p>
              <a:pPr algn="l" eaLnBrk="1" hangingPunct="1"/>
              <a:endParaRPr lang="de-DE" dirty="0"/>
            </a:p>
          </p:txBody>
        </p:sp>
      </p:grpSp>
      <p:sp>
        <p:nvSpPr>
          <p:cNvPr id="2" name="Abgerundetes Rechteck 1"/>
          <p:cNvSpPr/>
          <p:nvPr/>
        </p:nvSpPr>
        <p:spPr bwMode="auto">
          <a:xfrm>
            <a:off x="5044984" y="991330"/>
            <a:ext cx="3638731" cy="897065"/>
          </a:xfrm>
          <a:prstGeom prst="roundRect">
            <a:avLst/>
          </a:prstGeom>
          <a:noFill/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" name="Gerade Verbindung mit Pfeil 4"/>
          <p:cNvCxnSpPr/>
          <p:nvPr/>
        </p:nvCxnSpPr>
        <p:spPr bwMode="auto">
          <a:xfrm flipV="1">
            <a:off x="4311981" y="1646238"/>
            <a:ext cx="3532650" cy="323778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124598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>
                <a:latin typeface="Helvetica" pitchFamily="34" charset="0"/>
              </a:rPr>
              <a:t>Henderson – Hasselbach </a:t>
            </a:r>
            <a:r>
              <a:rPr lang="de-DE" altLang="de-DE" dirty="0" smtClean="0">
                <a:latin typeface="Helvetica" pitchFamily="34" charset="0"/>
              </a:rPr>
              <a:t>– Gleichung: Zusammenfassung</a:t>
            </a:r>
            <a:endParaRPr lang="de-DE" altLang="de-DE" dirty="0">
              <a:latin typeface="Helvetica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273" y="1765301"/>
            <a:ext cx="4921753" cy="604308"/>
          </a:xfrm>
          <a:prstGeom prst="rect">
            <a:avLst/>
          </a:prstGeom>
        </p:spPr>
      </p:pic>
      <p:sp>
        <p:nvSpPr>
          <p:cNvPr id="4" name="Textfeld 3"/>
          <p:cNvSpPr txBox="1"/>
          <p:nvPr/>
        </p:nvSpPr>
        <p:spPr>
          <a:xfrm>
            <a:off x="3327401" y="1580635"/>
            <a:ext cx="550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dirty="0" smtClean="0"/>
              <a:t>40</a:t>
            </a:r>
            <a:endParaRPr lang="de-DE" dirty="0"/>
          </a:p>
        </p:txBody>
      </p:sp>
      <p:sp>
        <p:nvSpPr>
          <p:cNvPr id="9" name="Textfeld 8"/>
          <p:cNvSpPr txBox="1"/>
          <p:nvPr/>
        </p:nvSpPr>
        <p:spPr>
          <a:xfrm>
            <a:off x="6879314" y="2463799"/>
            <a:ext cx="550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dirty="0" smtClean="0"/>
              <a:t>24</a:t>
            </a:r>
            <a:endParaRPr lang="de-DE" dirty="0"/>
          </a:p>
        </p:txBody>
      </p:sp>
      <p:sp>
        <p:nvSpPr>
          <p:cNvPr id="10" name="Textfeld 9"/>
          <p:cNvSpPr txBox="1"/>
          <p:nvPr/>
        </p:nvSpPr>
        <p:spPr>
          <a:xfrm>
            <a:off x="6841067" y="1452033"/>
            <a:ext cx="550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dirty="0" smtClean="0"/>
              <a:t>40</a:t>
            </a:r>
            <a:endParaRPr lang="de-DE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3665" y="2332566"/>
            <a:ext cx="2745025" cy="431535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bgerundetes Rechteck 9"/>
          <p:cNvSpPr>
            <a:spLocks noChangeArrowheads="1"/>
          </p:cNvSpPr>
          <p:nvPr/>
        </p:nvSpPr>
        <p:spPr bwMode="auto">
          <a:xfrm>
            <a:off x="443001" y="4166346"/>
            <a:ext cx="2380632" cy="272304"/>
          </a:xfrm>
          <a:prstGeom prst="roundRect">
            <a:avLst>
              <a:gd name="adj" fmla="val 16667"/>
            </a:avLst>
          </a:prstGeom>
          <a:noFill/>
          <a:ln w="28575" algn="ctr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5988"/>
            <a:endParaRPr lang="de-DE"/>
          </a:p>
        </p:txBody>
      </p:sp>
      <p:cxnSp>
        <p:nvCxnSpPr>
          <p:cNvPr id="6" name="Gerade Verbindung 5"/>
          <p:cNvCxnSpPr/>
          <p:nvPr/>
        </p:nvCxnSpPr>
        <p:spPr bwMode="auto">
          <a:xfrm>
            <a:off x="5630332" y="1949967"/>
            <a:ext cx="385233" cy="2667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Gerade Verbindung 14"/>
          <p:cNvCxnSpPr/>
          <p:nvPr/>
        </p:nvCxnSpPr>
        <p:spPr bwMode="auto">
          <a:xfrm>
            <a:off x="6923616" y="2515115"/>
            <a:ext cx="385233" cy="2667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9851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Henderson – Hasselbach - Gleichung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7842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Das perfekte Puffersystem: Bikarbonat !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Warum braucht es doch noch weitere Puffersysteme im Körper?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01" y="2831887"/>
            <a:ext cx="4689422" cy="306589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29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2003425"/>
            <a:ext cx="2409825" cy="472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Henderson – Hasselbach - Gleichung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57705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Warum braucht es doch noch weitere Puffersysteme im Körper?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In „Wasser“ betrachtet: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Ziel: 24 mmol/l HCO</a:t>
            </a:r>
            <a:r>
              <a:rPr lang="de-DE" baseline="-25000" dirty="0" smtClean="0"/>
              <a:t>3</a:t>
            </a:r>
            <a:r>
              <a:rPr lang="de-DE" dirty="0" smtClean="0"/>
              <a:t> </a:t>
            </a:r>
            <a:r>
              <a:rPr lang="de-DE" dirty="0" smtClean="0">
                <a:sym typeface="Wingdings" pitchFamily="2" charset="2"/>
              </a:rPr>
              <a:t> 32.000 bar pCO</a:t>
            </a:r>
            <a:r>
              <a:rPr lang="de-DE" baseline="-25000" dirty="0" smtClean="0">
                <a:sym typeface="Wingdings" pitchFamily="2" charset="2"/>
              </a:rPr>
              <a:t>2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sym typeface="Wingdings" pitchFamily="2" charset="2"/>
              </a:rPr>
              <a:t>Ziel: 40 </a:t>
            </a:r>
            <a:r>
              <a:rPr lang="de-DE" dirty="0" err="1" smtClean="0">
                <a:sym typeface="Wingdings" pitchFamily="2" charset="2"/>
              </a:rPr>
              <a:t>mmHg</a:t>
            </a:r>
            <a:r>
              <a:rPr lang="de-DE" dirty="0" smtClean="0">
                <a:sym typeface="Wingdings" pitchFamily="2" charset="2"/>
              </a:rPr>
              <a:t> pCO</a:t>
            </a:r>
            <a:r>
              <a:rPr lang="de-DE" baseline="-25000" dirty="0" smtClean="0">
                <a:sym typeface="Wingdings" pitchFamily="2" charset="2"/>
              </a:rPr>
              <a:t>2</a:t>
            </a:r>
            <a:r>
              <a:rPr lang="de-DE" dirty="0" smtClean="0">
                <a:sym typeface="Wingdings" pitchFamily="2" charset="2"/>
              </a:rPr>
              <a:t>  30 </a:t>
            </a:r>
            <a:r>
              <a:rPr lang="de-DE" dirty="0" err="1" smtClean="0">
                <a:sym typeface="Wingdings" pitchFamily="2" charset="2"/>
              </a:rPr>
              <a:t>ymol</a:t>
            </a:r>
            <a:r>
              <a:rPr lang="de-DE" dirty="0" smtClean="0">
                <a:sym typeface="Wingdings" pitchFamily="2" charset="2"/>
              </a:rPr>
              <a:t> HCO</a:t>
            </a:r>
            <a:r>
              <a:rPr lang="de-DE" baseline="-25000" dirty="0" smtClean="0">
                <a:sym typeface="Wingdings" pitchFamily="2" charset="2"/>
              </a:rPr>
              <a:t>3</a:t>
            </a:r>
            <a:r>
              <a:rPr lang="de-DE" dirty="0" smtClean="0">
                <a:sym typeface="Wingdings" pitchFamily="2" charset="2"/>
              </a:rPr>
              <a:t> bei pH von 4,51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>
              <a:sym typeface="Wingdings" pitchFamily="2" charset="2"/>
            </a:endParaRPr>
          </a:p>
          <a:p>
            <a:pPr marL="45720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Im Blut betrachtet: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cHCO</a:t>
            </a:r>
            <a:r>
              <a:rPr lang="de-DE" baseline="-25000" dirty="0" smtClean="0"/>
              <a:t>3</a:t>
            </a:r>
            <a:r>
              <a:rPr lang="de-DE" baseline="30000" dirty="0" smtClean="0"/>
              <a:t>-</a:t>
            </a:r>
            <a:r>
              <a:rPr lang="de-DE" dirty="0" smtClean="0"/>
              <a:t> ist 800mal größer als in reinem Wasser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Grund: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</p:txBody>
      </p:sp>
      <p:pic>
        <p:nvPicPr>
          <p:cNvPr id="13316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63" y="966788"/>
            <a:ext cx="1325562" cy="259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1617663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963" y="3690938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uppieren 3"/>
          <p:cNvGrpSpPr/>
          <p:nvPr/>
        </p:nvGrpSpPr>
        <p:grpSpPr>
          <a:xfrm>
            <a:off x="2357438" y="4638675"/>
            <a:ext cx="5203825" cy="2198688"/>
            <a:chOff x="2357438" y="4638675"/>
            <a:chExt cx="5203825" cy="2198688"/>
          </a:xfrm>
        </p:grpSpPr>
        <p:pic>
          <p:nvPicPr>
            <p:cNvPr id="13323" name="Grafik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7438" y="4638675"/>
              <a:ext cx="5203825" cy="21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Textfeld 16"/>
            <p:cNvSpPr txBox="1">
              <a:spLocks noChangeArrowheads="1"/>
            </p:cNvSpPr>
            <p:nvPr/>
          </p:nvSpPr>
          <p:spPr bwMode="auto">
            <a:xfrm>
              <a:off x="3116263" y="6578600"/>
              <a:ext cx="4059237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DE" sz="1000" dirty="0" err="1"/>
                <a:t>Deetjen</a:t>
              </a:r>
              <a:r>
                <a:rPr lang="de-DE" sz="1000" dirty="0"/>
                <a:t>, Speckmann, </a:t>
              </a:r>
              <a:r>
                <a:rPr lang="de-DE" sz="1000" dirty="0" err="1"/>
                <a:t>Hescheler</a:t>
              </a:r>
              <a:r>
                <a:rPr lang="de-DE" sz="1000" dirty="0"/>
                <a:t>, 2005</a:t>
              </a:r>
            </a:p>
          </p:txBody>
        </p:sp>
      </p:grpSp>
      <p:pic>
        <p:nvPicPr>
          <p:cNvPr id="8" name="Grafi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260" y="3738033"/>
            <a:ext cx="1788263" cy="1169147"/>
          </a:xfrm>
          <a:prstGeom prst="rect">
            <a:avLst/>
          </a:prstGeom>
          <a:effectLst>
            <a:softEdge rad="127000"/>
          </a:effectLst>
        </p:spPr>
      </p:pic>
      <p:grpSp>
        <p:nvGrpSpPr>
          <p:cNvPr id="3" name="Gruppieren 2"/>
          <p:cNvGrpSpPr/>
          <p:nvPr/>
        </p:nvGrpSpPr>
        <p:grpSpPr>
          <a:xfrm>
            <a:off x="1298575" y="3271838"/>
            <a:ext cx="5495925" cy="3332162"/>
            <a:chOff x="1298575" y="3271838"/>
            <a:chExt cx="5495925" cy="3332162"/>
          </a:xfrm>
        </p:grpSpPr>
        <p:grpSp>
          <p:nvGrpSpPr>
            <p:cNvPr id="2" name="Gruppieren 1"/>
            <p:cNvGrpSpPr/>
            <p:nvPr/>
          </p:nvGrpSpPr>
          <p:grpSpPr>
            <a:xfrm>
              <a:off x="5187950" y="3271838"/>
              <a:ext cx="1606550" cy="1293812"/>
              <a:chOff x="5187950" y="3271838"/>
              <a:chExt cx="1606550" cy="1293812"/>
            </a:xfrm>
          </p:grpSpPr>
          <p:sp>
            <p:nvSpPr>
              <p:cNvPr id="13319" name="Ellipse 2"/>
              <p:cNvSpPr>
                <a:spLocks noChangeArrowheads="1"/>
              </p:cNvSpPr>
              <p:nvPr/>
            </p:nvSpPr>
            <p:spPr bwMode="auto">
              <a:xfrm>
                <a:off x="6137275" y="3565525"/>
                <a:ext cx="385763" cy="603250"/>
              </a:xfrm>
              <a:prstGeom prst="ellipse">
                <a:avLst/>
              </a:prstGeom>
              <a:noFill/>
              <a:ln w="38100" algn="ctr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915988"/>
                <a:endParaRPr lang="de-DE"/>
              </a:p>
            </p:txBody>
          </p:sp>
          <p:cxnSp>
            <p:nvCxnSpPr>
              <p:cNvPr id="13320" name="Gerade Verbindung mit Pfeil 8"/>
              <p:cNvCxnSpPr>
                <a:cxnSpLocks noChangeShapeType="1"/>
                <a:stCxn id="13319" idx="7"/>
              </p:cNvCxnSpPr>
              <p:nvPr/>
            </p:nvCxnSpPr>
            <p:spPr bwMode="auto">
              <a:xfrm flipV="1">
                <a:off x="6467475" y="3271838"/>
                <a:ext cx="327025" cy="382587"/>
              </a:xfrm>
              <a:prstGeom prst="straightConnector1">
                <a:avLst/>
              </a:prstGeom>
              <a:noFill/>
              <a:ln w="38100" algn="ctr">
                <a:solidFill>
                  <a:srgbClr val="FF3300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13321" name="Ellipse 11"/>
              <p:cNvSpPr>
                <a:spLocks noChangeArrowheads="1"/>
              </p:cNvSpPr>
              <p:nvPr/>
            </p:nvSpPr>
            <p:spPr bwMode="auto">
              <a:xfrm>
                <a:off x="5291138" y="3609975"/>
                <a:ext cx="695325" cy="514350"/>
              </a:xfrm>
              <a:prstGeom prst="ellipse">
                <a:avLst/>
              </a:prstGeom>
              <a:noFill/>
              <a:ln w="38100" algn="ctr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defTabSz="915988"/>
                <a:endParaRPr lang="de-DE"/>
              </a:p>
            </p:txBody>
          </p:sp>
          <p:cxnSp>
            <p:nvCxnSpPr>
              <p:cNvPr id="13322" name="Gerade Verbindung mit Pfeil 14"/>
              <p:cNvCxnSpPr>
                <a:cxnSpLocks noChangeShapeType="1"/>
              </p:cNvCxnSpPr>
              <p:nvPr/>
            </p:nvCxnSpPr>
            <p:spPr bwMode="auto">
              <a:xfrm flipH="1">
                <a:off x="5187950" y="4124325"/>
                <a:ext cx="368300" cy="441325"/>
              </a:xfrm>
              <a:prstGeom prst="straightConnector1">
                <a:avLst/>
              </a:prstGeom>
              <a:noFill/>
              <a:ln w="38100" algn="ctr">
                <a:solidFill>
                  <a:srgbClr val="FF3300"/>
                </a:solidFill>
                <a:round/>
                <a:headEnd/>
                <a:tailEnd type="arrow" w="med" len="med"/>
              </a:ln>
            </p:spPr>
          </p:cxnSp>
        </p:grpSp>
        <p:pic>
          <p:nvPicPr>
            <p:cNvPr id="13326" name="Grafik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8575" y="4873625"/>
              <a:ext cx="1257300" cy="173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>
                <a:latin typeface="Helvetica" pitchFamily="34" charset="0"/>
              </a:rPr>
              <a:t>Henderson – Hasselbach - Gleichung</a:t>
            </a:r>
          </a:p>
        </p:txBody>
      </p:sp>
      <p:pic>
        <p:nvPicPr>
          <p:cNvPr id="14339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63" y="966788"/>
            <a:ext cx="1325562" cy="259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1617663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963" y="3690938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260" y="3738033"/>
            <a:ext cx="1788263" cy="11691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4343" name="Ellipse 2"/>
          <p:cNvSpPr>
            <a:spLocks noChangeArrowheads="1"/>
          </p:cNvSpPr>
          <p:nvPr/>
        </p:nvSpPr>
        <p:spPr bwMode="auto">
          <a:xfrm>
            <a:off x="6137275" y="3565525"/>
            <a:ext cx="385763" cy="603250"/>
          </a:xfrm>
          <a:prstGeom prst="ellipse">
            <a:avLst/>
          </a:prstGeom>
          <a:noFill/>
          <a:ln w="38100" algn="ctr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915988"/>
            <a:endParaRPr lang="de-DE"/>
          </a:p>
        </p:txBody>
      </p:sp>
      <p:cxnSp>
        <p:nvCxnSpPr>
          <p:cNvPr id="14344" name="Gerade Verbindung mit Pfeil 8"/>
          <p:cNvCxnSpPr>
            <a:cxnSpLocks noChangeShapeType="1"/>
            <a:stCxn id="14343" idx="7"/>
          </p:cNvCxnSpPr>
          <p:nvPr/>
        </p:nvCxnSpPr>
        <p:spPr bwMode="auto">
          <a:xfrm flipV="1">
            <a:off x="6467475" y="3271838"/>
            <a:ext cx="327025" cy="382587"/>
          </a:xfrm>
          <a:prstGeom prst="straightConnector1">
            <a:avLst/>
          </a:prstGeom>
          <a:noFill/>
          <a:ln w="38100" algn="ctr">
            <a:solidFill>
              <a:srgbClr val="FF3300"/>
            </a:solidFill>
            <a:round/>
            <a:headEnd/>
            <a:tailEnd type="arrow" w="med" len="med"/>
          </a:ln>
        </p:spPr>
      </p:cxnSp>
      <p:sp>
        <p:nvSpPr>
          <p:cNvPr id="14345" name="Abgerundetes Rechteck 17"/>
          <p:cNvSpPr>
            <a:spLocks noChangeArrowheads="1"/>
          </p:cNvSpPr>
          <p:nvPr/>
        </p:nvSpPr>
        <p:spPr bwMode="auto">
          <a:xfrm>
            <a:off x="2860675" y="4930775"/>
            <a:ext cx="5791200" cy="1322388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38100" algn="ctr">
            <a:solidFill>
              <a:srgbClr val="E87E19"/>
            </a:solidFill>
            <a:round/>
            <a:headEnd/>
            <a:tailEnd/>
          </a:ln>
        </p:spPr>
        <p:txBody>
          <a:bodyPr/>
          <a:lstStyle/>
          <a:p>
            <a:pPr defTabSz="915988"/>
            <a:endParaRPr lang="de-DE"/>
          </a:p>
        </p:txBody>
      </p:sp>
      <p:sp>
        <p:nvSpPr>
          <p:cNvPr id="14346" name="Textfeld 18"/>
          <p:cNvSpPr txBox="1">
            <a:spLocks noChangeArrowheads="1"/>
          </p:cNvSpPr>
          <p:nvPr/>
        </p:nvSpPr>
        <p:spPr bwMode="auto">
          <a:xfrm>
            <a:off x="2976563" y="4979988"/>
            <a:ext cx="5603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de-DE"/>
              <a:t>Im Blut sind pCO</a:t>
            </a:r>
            <a:r>
              <a:rPr lang="de-DE" baseline="-25000"/>
              <a:t>2</a:t>
            </a:r>
            <a:r>
              <a:rPr lang="de-DE"/>
              <a:t> und cHCO</a:t>
            </a:r>
            <a:r>
              <a:rPr lang="de-DE" baseline="-25000"/>
              <a:t>3</a:t>
            </a:r>
            <a:r>
              <a:rPr lang="de-DE" baseline="30000"/>
              <a:t>-</a:t>
            </a:r>
            <a:r>
              <a:rPr lang="de-DE"/>
              <a:t> stark voneinander abhängig, da nicht Bikarbonat-Puffer H</a:t>
            </a:r>
            <a:r>
              <a:rPr lang="de-DE" baseline="30000"/>
              <a:t>+</a:t>
            </a:r>
            <a:r>
              <a:rPr lang="de-DE"/>
              <a:t> umsetzen und Gleichung nach rechts läuft</a:t>
            </a:r>
          </a:p>
          <a:p>
            <a:pPr algn="l" eaLnBrk="1" hangingPunct="1"/>
            <a:r>
              <a:rPr lang="de-DE"/>
              <a:t>pH Wert kann stabiler gehalten werden</a:t>
            </a:r>
          </a:p>
        </p:txBody>
      </p:sp>
      <p:grpSp>
        <p:nvGrpSpPr>
          <p:cNvPr id="14347" name="Gruppieren 19"/>
          <p:cNvGrpSpPr>
            <a:grpSpLocks/>
          </p:cNvGrpSpPr>
          <p:nvPr/>
        </p:nvGrpSpPr>
        <p:grpSpPr bwMode="auto">
          <a:xfrm>
            <a:off x="6800850" y="2900363"/>
            <a:ext cx="773113" cy="533400"/>
            <a:chOff x="9668343" y="3533760"/>
            <a:chExt cx="2311400" cy="910167"/>
          </a:xfrm>
        </p:grpSpPr>
        <p:sp>
          <p:nvSpPr>
            <p:cNvPr id="14350" name="Abgerundetes Rechteck 20"/>
            <p:cNvSpPr>
              <a:spLocks noChangeArrowheads="1"/>
            </p:cNvSpPr>
            <p:nvPr/>
          </p:nvSpPr>
          <p:spPr bwMode="auto">
            <a:xfrm>
              <a:off x="9786875" y="3533760"/>
              <a:ext cx="2192868" cy="910167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38100" algn="ctr">
              <a:solidFill>
                <a:srgbClr val="E87E19"/>
              </a:solidFill>
              <a:round/>
              <a:headEnd/>
              <a:tailEnd/>
            </a:ln>
          </p:spPr>
          <p:txBody>
            <a:bodyPr/>
            <a:lstStyle/>
            <a:p>
              <a:pPr defTabSz="915988"/>
              <a:endParaRPr lang="de-DE"/>
            </a:p>
          </p:txBody>
        </p:sp>
        <p:sp>
          <p:nvSpPr>
            <p:cNvPr id="14351" name="Textfeld 21"/>
            <p:cNvSpPr txBox="1">
              <a:spLocks noChangeArrowheads="1"/>
            </p:cNvSpPr>
            <p:nvPr/>
          </p:nvSpPr>
          <p:spPr bwMode="auto">
            <a:xfrm>
              <a:off x="9668343" y="3665678"/>
              <a:ext cx="231140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/>
              <a:r>
                <a:rPr lang="de-DE"/>
                <a:t> NBP</a:t>
              </a:r>
            </a:p>
          </p:txBody>
        </p:sp>
      </p:grpSp>
      <p:pic>
        <p:nvPicPr>
          <p:cNvPr id="14348" name="Grafik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4322763"/>
            <a:ext cx="248285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327818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Warum braucht es doch noch weitere Puffersysteme im Körper?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In „Wasser“ betrachtet: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Ziel: 24 mmol/l HCO</a:t>
            </a:r>
            <a:r>
              <a:rPr lang="de-DE" baseline="-25000" dirty="0" smtClean="0"/>
              <a:t>3</a:t>
            </a:r>
            <a:r>
              <a:rPr lang="de-DE" dirty="0" smtClean="0"/>
              <a:t> </a:t>
            </a:r>
            <a:r>
              <a:rPr lang="de-DE" dirty="0" smtClean="0">
                <a:sym typeface="Wingdings" pitchFamily="2" charset="2"/>
              </a:rPr>
              <a:t> 32.000 bar pCO</a:t>
            </a:r>
            <a:r>
              <a:rPr lang="de-DE" baseline="-25000" dirty="0" smtClean="0">
                <a:sym typeface="Wingdings" pitchFamily="2" charset="2"/>
              </a:rPr>
              <a:t>2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sym typeface="Wingdings" pitchFamily="2" charset="2"/>
              </a:rPr>
              <a:t>Ziel: 40 </a:t>
            </a:r>
            <a:r>
              <a:rPr lang="de-DE" dirty="0" err="1" smtClean="0">
                <a:sym typeface="Wingdings" pitchFamily="2" charset="2"/>
              </a:rPr>
              <a:t>mmHg</a:t>
            </a:r>
            <a:r>
              <a:rPr lang="de-DE" dirty="0" smtClean="0">
                <a:sym typeface="Wingdings" pitchFamily="2" charset="2"/>
              </a:rPr>
              <a:t> pCO</a:t>
            </a:r>
            <a:r>
              <a:rPr lang="de-DE" baseline="-25000" dirty="0" smtClean="0">
                <a:sym typeface="Wingdings" pitchFamily="2" charset="2"/>
              </a:rPr>
              <a:t>2</a:t>
            </a:r>
            <a:r>
              <a:rPr lang="de-DE" dirty="0" smtClean="0">
                <a:sym typeface="Wingdings" pitchFamily="2" charset="2"/>
              </a:rPr>
              <a:t>  30 </a:t>
            </a:r>
            <a:r>
              <a:rPr lang="de-DE" dirty="0" err="1" smtClean="0">
                <a:sym typeface="Wingdings" pitchFamily="2" charset="2"/>
              </a:rPr>
              <a:t>ymol</a:t>
            </a:r>
            <a:r>
              <a:rPr lang="de-DE" dirty="0" smtClean="0">
                <a:sym typeface="Wingdings" pitchFamily="2" charset="2"/>
              </a:rPr>
              <a:t> HCO</a:t>
            </a:r>
            <a:r>
              <a:rPr lang="de-DE" baseline="-25000" dirty="0" smtClean="0">
                <a:sym typeface="Wingdings" pitchFamily="2" charset="2"/>
              </a:rPr>
              <a:t>3</a:t>
            </a:r>
            <a:r>
              <a:rPr lang="de-DE" dirty="0" smtClean="0">
                <a:sym typeface="Wingdings" pitchFamily="2" charset="2"/>
              </a:rPr>
              <a:t> bei pH von 4,51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>
              <a:sym typeface="Wingdings" pitchFamily="2" charset="2"/>
            </a:endParaRPr>
          </a:p>
          <a:p>
            <a:pPr marL="45720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Im Blut betrachtet: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cHCO</a:t>
            </a:r>
            <a:r>
              <a:rPr lang="de-DE" baseline="-25000" dirty="0" smtClean="0"/>
              <a:t>3</a:t>
            </a:r>
            <a:r>
              <a:rPr lang="de-DE" baseline="30000" dirty="0" smtClean="0"/>
              <a:t>-</a:t>
            </a:r>
            <a:r>
              <a:rPr lang="de-DE" dirty="0" smtClean="0"/>
              <a:t> ist 800mal größer als in reinem Wasser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Bikarbonat – Nicht Bikarbonat Puffer – Base Exzess</a:t>
            </a:r>
            <a:endParaRPr lang="de-DE" altLang="de-DE" dirty="0">
              <a:latin typeface="Helvetica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599" y="966788"/>
            <a:ext cx="3563295" cy="5713885"/>
          </a:xfrm>
          <a:prstGeom prst="rect">
            <a:avLst/>
          </a:prstGeom>
        </p:spPr>
      </p:pic>
      <p:sp>
        <p:nvSpPr>
          <p:cNvPr id="5" name="Textfeld 16"/>
          <p:cNvSpPr txBox="1">
            <a:spLocks noChangeArrowheads="1"/>
          </p:cNvSpPr>
          <p:nvPr/>
        </p:nvSpPr>
        <p:spPr bwMode="auto">
          <a:xfrm>
            <a:off x="3116263" y="6578600"/>
            <a:ext cx="4059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z="1000" dirty="0" err="1"/>
              <a:t>Deetjen</a:t>
            </a:r>
            <a:r>
              <a:rPr lang="de-DE" sz="1000" dirty="0"/>
              <a:t>, Speckmann, </a:t>
            </a:r>
            <a:r>
              <a:rPr lang="de-DE" sz="1000" dirty="0" err="1"/>
              <a:t>Hescheler</a:t>
            </a:r>
            <a:r>
              <a:rPr lang="de-DE" sz="1000" dirty="0"/>
              <a:t>, 2005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38502" y="1219200"/>
            <a:ext cx="8077200" cy="120032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40 </a:t>
            </a:r>
            <a:r>
              <a:rPr lang="de-DE" dirty="0" err="1" smtClean="0"/>
              <a:t>mmHg</a:t>
            </a:r>
            <a:r>
              <a:rPr lang="de-DE" dirty="0" smtClean="0"/>
              <a:t> paCO</a:t>
            </a:r>
            <a:r>
              <a:rPr lang="de-DE" baseline="-25000" dirty="0" smtClean="0"/>
              <a:t>2</a:t>
            </a:r>
            <a:r>
              <a:rPr lang="de-DE" dirty="0" smtClean="0"/>
              <a:t> (=1,2mmol/l)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Erhöhung </a:t>
            </a:r>
            <a:r>
              <a:rPr lang="de-DE" dirty="0"/>
              <a:t>paCO</a:t>
            </a:r>
            <a:r>
              <a:rPr lang="de-DE" baseline="-25000" dirty="0"/>
              <a:t>2 </a:t>
            </a:r>
            <a:r>
              <a:rPr lang="de-DE" dirty="0" smtClean="0"/>
              <a:t>auf 3mmol/l </a:t>
            </a:r>
            <a:r>
              <a:rPr lang="de-DE" dirty="0" smtClean="0">
                <a:sym typeface="Wingdings" pitchFamily="2" charset="2"/>
              </a:rPr>
              <a:t> 100 </a:t>
            </a:r>
            <a:r>
              <a:rPr lang="de-DE" dirty="0" err="1" smtClean="0">
                <a:sym typeface="Wingdings" pitchFamily="2" charset="2"/>
              </a:rPr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>
              <a:latin typeface="Helvetica" pitchFamily="34" charset="0"/>
            </a:endParaRPr>
          </a:p>
        </p:txBody>
      </p:sp>
      <p:sp>
        <p:nvSpPr>
          <p:cNvPr id="7" name="Rechteck 6"/>
          <p:cNvSpPr/>
          <p:nvPr/>
        </p:nvSpPr>
        <p:spPr bwMode="auto">
          <a:xfrm>
            <a:off x="6613149" y="3297907"/>
            <a:ext cx="2385745" cy="334124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21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Bikarbonat – Nicht Bikarbonat Puffer – Base Exzess</a:t>
            </a:r>
            <a:endParaRPr lang="de-DE" altLang="de-DE" dirty="0">
              <a:latin typeface="Helvetica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599" y="966788"/>
            <a:ext cx="3563295" cy="5713885"/>
          </a:xfrm>
          <a:prstGeom prst="rect">
            <a:avLst/>
          </a:prstGeom>
        </p:spPr>
      </p:pic>
      <p:sp>
        <p:nvSpPr>
          <p:cNvPr id="5" name="Textfeld 16"/>
          <p:cNvSpPr txBox="1">
            <a:spLocks noChangeArrowheads="1"/>
          </p:cNvSpPr>
          <p:nvPr/>
        </p:nvSpPr>
        <p:spPr bwMode="auto">
          <a:xfrm>
            <a:off x="3116263" y="6578600"/>
            <a:ext cx="4059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z="1000" dirty="0" err="1"/>
              <a:t>Deetjen</a:t>
            </a:r>
            <a:r>
              <a:rPr lang="de-DE" sz="1000" dirty="0"/>
              <a:t>, Speckmann, </a:t>
            </a:r>
            <a:r>
              <a:rPr lang="de-DE" sz="1000" dirty="0" err="1"/>
              <a:t>Hescheler</a:t>
            </a:r>
            <a:r>
              <a:rPr lang="de-DE" sz="1000" dirty="0"/>
              <a:t>, 2005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38502" y="1219200"/>
            <a:ext cx="8077200" cy="120032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40 </a:t>
            </a:r>
            <a:r>
              <a:rPr lang="de-DE" dirty="0" err="1" smtClean="0"/>
              <a:t>mmHg</a:t>
            </a:r>
            <a:r>
              <a:rPr lang="de-DE" dirty="0" smtClean="0"/>
              <a:t> paCO</a:t>
            </a:r>
            <a:r>
              <a:rPr lang="de-DE" baseline="-25000" dirty="0" smtClean="0"/>
              <a:t>2</a:t>
            </a:r>
            <a:r>
              <a:rPr lang="de-DE" dirty="0" smtClean="0"/>
              <a:t> (=1,2mmol/l)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Erhöhung </a:t>
            </a:r>
            <a:r>
              <a:rPr lang="de-DE" dirty="0"/>
              <a:t>paCO</a:t>
            </a:r>
            <a:r>
              <a:rPr lang="de-DE" baseline="-25000" dirty="0"/>
              <a:t>2 </a:t>
            </a:r>
            <a:r>
              <a:rPr lang="de-DE" dirty="0" smtClean="0"/>
              <a:t>auf 3mmol/l </a:t>
            </a:r>
            <a:r>
              <a:rPr lang="de-DE" dirty="0" smtClean="0">
                <a:sym typeface="Wingdings" pitchFamily="2" charset="2"/>
              </a:rPr>
              <a:t> 100 </a:t>
            </a:r>
            <a:r>
              <a:rPr lang="de-DE" dirty="0" err="1" smtClean="0">
                <a:sym typeface="Wingdings" pitchFamily="2" charset="2"/>
              </a:rPr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57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Base-</a:t>
            </a:r>
            <a:r>
              <a:rPr lang="de-DE" altLang="de-DE" dirty="0" err="1" smtClean="0">
                <a:latin typeface="Helvetica" pitchFamily="34" charset="0"/>
              </a:rPr>
              <a:t>Excess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7846343" cy="383181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verändert bei metabolischen Störungen oder Kompensation einer resp. Störung</a:t>
            </a:r>
            <a:r>
              <a:rPr lang="de-DE" dirty="0" smtClean="0">
                <a:latin typeface="Helvetica" pitchFamily="34" charset="0"/>
              </a:rPr>
              <a:t> </a:t>
            </a:r>
            <a:endParaRPr lang="de-DE" dirty="0">
              <a:latin typeface="Helvetica" pitchFamily="34" charset="0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latin typeface="Helvetica" pitchFamily="34" charset="0"/>
              </a:rPr>
              <a:t> Die Menge an Säure/Base (</a:t>
            </a:r>
            <a:r>
              <a:rPr lang="de-DE" dirty="0" err="1" smtClean="0">
                <a:latin typeface="Helvetica" pitchFamily="34" charset="0"/>
              </a:rPr>
              <a:t>HCl</a:t>
            </a:r>
            <a:r>
              <a:rPr lang="de-DE" dirty="0" smtClean="0">
                <a:latin typeface="Helvetica" pitchFamily="34" charset="0"/>
              </a:rPr>
              <a:t> / </a:t>
            </a:r>
            <a:r>
              <a:rPr lang="de-DE" dirty="0" err="1" smtClean="0">
                <a:latin typeface="Helvetica" pitchFamily="34" charset="0"/>
              </a:rPr>
              <a:t>NaOH</a:t>
            </a:r>
            <a:r>
              <a:rPr lang="de-DE" dirty="0" smtClean="0">
                <a:latin typeface="Helvetica" pitchFamily="34" charset="0"/>
              </a:rPr>
              <a:t>) in mmol/l, die notwendig ist um eine Blutprobe bei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einem pCO2 </a:t>
            </a:r>
            <a:r>
              <a:rPr lang="de-DE" dirty="0" smtClean="0">
                <a:latin typeface="Helvetica" pitchFamily="34" charset="0"/>
              </a:rPr>
              <a:t>von 40 </a:t>
            </a:r>
            <a:r>
              <a:rPr lang="de-DE" dirty="0" err="1" smtClean="0">
                <a:latin typeface="Helvetica" pitchFamily="34" charset="0"/>
              </a:rPr>
              <a:t>mmHg</a:t>
            </a:r>
            <a:r>
              <a:rPr lang="de-DE" dirty="0" smtClean="0">
                <a:latin typeface="Helvetica" pitchFamily="34" charset="0"/>
              </a:rPr>
              <a:t>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e</a:t>
            </a:r>
            <a:r>
              <a:rPr lang="de-DE" dirty="0" smtClean="0">
                <a:latin typeface="Helvetica" pitchFamily="34" charset="0"/>
              </a:rPr>
              <a:t>iner </a:t>
            </a:r>
            <a:r>
              <a:rPr lang="de-DE" dirty="0" err="1" smtClean="0">
                <a:latin typeface="Helvetica" pitchFamily="34" charset="0"/>
              </a:rPr>
              <a:t>Temp</a:t>
            </a:r>
            <a:r>
              <a:rPr lang="de-DE" dirty="0" smtClean="0">
                <a:latin typeface="Helvetica" pitchFamily="34" charset="0"/>
              </a:rPr>
              <a:t> von 37°C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u</a:t>
            </a:r>
            <a:r>
              <a:rPr lang="de-DE" dirty="0" smtClean="0">
                <a:latin typeface="Helvetica" pitchFamily="34" charset="0"/>
              </a:rPr>
              <a:t>nd einer SpO2 von 100 %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r>
              <a:rPr lang="de-DE" dirty="0" smtClean="0">
                <a:latin typeface="Helvetica" pitchFamily="34" charset="0"/>
              </a:rPr>
              <a:t>auf einen pH von 7,4 zu bringen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>
              <a:latin typeface="Helvetica" pitchFamily="34" charset="0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r>
              <a:rPr lang="de-DE" dirty="0" smtClean="0">
                <a:latin typeface="Helvetica" pitchFamily="34" charset="0"/>
              </a:rPr>
              <a:t>Haldane Effekt = Des-</a:t>
            </a:r>
            <a:r>
              <a:rPr lang="de-DE" dirty="0" err="1" smtClean="0">
                <a:latin typeface="Helvetica" pitchFamily="34" charset="0"/>
              </a:rPr>
              <a:t>Oxy</a:t>
            </a:r>
            <a:r>
              <a:rPr lang="de-DE" dirty="0" smtClean="0">
                <a:latin typeface="Helvetica" pitchFamily="34" charset="0"/>
              </a:rPr>
              <a:t>-</a:t>
            </a:r>
            <a:r>
              <a:rPr lang="de-DE" dirty="0" err="1" smtClean="0">
                <a:latin typeface="Helvetica" pitchFamily="34" charset="0"/>
              </a:rPr>
              <a:t>Hb</a:t>
            </a:r>
            <a:r>
              <a:rPr lang="de-DE" dirty="0" smtClean="0">
                <a:latin typeface="Helvetica" pitchFamily="34" charset="0"/>
              </a:rPr>
              <a:t> kann mehr CO2 binden als </a:t>
            </a:r>
            <a:r>
              <a:rPr lang="de-DE" dirty="0" err="1" smtClean="0">
                <a:latin typeface="Helvetica" pitchFamily="34" charset="0"/>
              </a:rPr>
              <a:t>Oxy-Hb</a:t>
            </a:r>
            <a:endParaRPr lang="de-DE" dirty="0">
              <a:latin typeface="Helvetica" pitchFamily="34" charset="0"/>
            </a:endParaRPr>
          </a:p>
        </p:txBody>
      </p:sp>
      <p:sp>
        <p:nvSpPr>
          <p:cNvPr id="2" name="Abgerundetes Rechteck 1"/>
          <p:cNvSpPr/>
          <p:nvPr/>
        </p:nvSpPr>
        <p:spPr bwMode="auto">
          <a:xfrm>
            <a:off x="2613189" y="3432250"/>
            <a:ext cx="1768129" cy="351026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4597400" y="3215568"/>
            <a:ext cx="6246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b="1" dirty="0" smtClean="0">
                <a:solidFill>
                  <a:srgbClr val="FF0000"/>
                </a:solidFill>
              </a:rPr>
              <a:t>?</a:t>
            </a:r>
            <a:endParaRPr lang="de-DE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50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567" y="1844102"/>
            <a:ext cx="4953000" cy="4816678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133" y="966788"/>
            <a:ext cx="1260438" cy="1485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2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Hämoglobin und CO</a:t>
            </a:r>
            <a:r>
              <a:rPr lang="de-DE" altLang="de-DE" baseline="-25000" dirty="0" smtClean="0">
                <a:latin typeface="Helvetica" pitchFamily="34" charset="0"/>
              </a:rPr>
              <a:t>2</a:t>
            </a:r>
            <a:endParaRPr lang="de-DE" altLang="de-DE" baseline="-25000" dirty="0">
              <a:latin typeface="Helvetica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6" y="2255054"/>
            <a:ext cx="4055692" cy="4425138"/>
          </a:xfrm>
          <a:prstGeom prst="rect">
            <a:avLst/>
          </a:prstGeom>
        </p:spPr>
      </p:pic>
      <p:sp>
        <p:nvSpPr>
          <p:cNvPr id="5" name="Textfeld 16"/>
          <p:cNvSpPr txBox="1">
            <a:spLocks noChangeArrowheads="1"/>
          </p:cNvSpPr>
          <p:nvPr/>
        </p:nvSpPr>
        <p:spPr bwMode="auto">
          <a:xfrm>
            <a:off x="3666067" y="6557160"/>
            <a:ext cx="4059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z="1000" dirty="0" err="1"/>
              <a:t>Deetjen</a:t>
            </a:r>
            <a:r>
              <a:rPr lang="de-DE" sz="1000" dirty="0"/>
              <a:t>, Speckmann, </a:t>
            </a:r>
            <a:r>
              <a:rPr lang="de-DE" sz="1000" dirty="0" err="1"/>
              <a:t>Hescheler</a:t>
            </a:r>
            <a:r>
              <a:rPr lang="de-DE" sz="1000" dirty="0"/>
              <a:t>, 2005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4754033" y="1113367"/>
            <a:ext cx="3124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dirty="0" smtClean="0"/>
              <a:t>Haldane - Effekt</a:t>
            </a:r>
            <a:endParaRPr lang="de-DE" dirty="0"/>
          </a:p>
        </p:txBody>
      </p:sp>
      <p:sp>
        <p:nvSpPr>
          <p:cNvPr id="6" name="Textfeld 5"/>
          <p:cNvSpPr txBox="1"/>
          <p:nvPr/>
        </p:nvSpPr>
        <p:spPr>
          <a:xfrm>
            <a:off x="714375" y="1121833"/>
            <a:ext cx="2951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dirty="0" smtClean="0"/>
              <a:t>Bohr - Effekt</a:t>
            </a:r>
            <a:endParaRPr lang="de-DE" dirty="0"/>
          </a:p>
        </p:txBody>
      </p:sp>
      <p:grpSp>
        <p:nvGrpSpPr>
          <p:cNvPr id="2" name="Gruppieren 1"/>
          <p:cNvGrpSpPr/>
          <p:nvPr/>
        </p:nvGrpSpPr>
        <p:grpSpPr>
          <a:xfrm>
            <a:off x="1981200" y="4076393"/>
            <a:ext cx="1334516" cy="424672"/>
            <a:chOff x="1981200" y="4076393"/>
            <a:chExt cx="1334516" cy="424672"/>
          </a:xfrm>
        </p:grpSpPr>
        <p:sp>
          <p:nvSpPr>
            <p:cNvPr id="8" name="Textfeld 7"/>
            <p:cNvSpPr txBox="1"/>
            <p:nvPr/>
          </p:nvSpPr>
          <p:spPr>
            <a:xfrm>
              <a:off x="1981200" y="4131733"/>
              <a:ext cx="1092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smtClean="0">
                  <a:solidFill>
                    <a:srgbClr val="FF0000"/>
                  </a:solidFill>
                </a:rPr>
                <a:t>pCO</a:t>
              </a:r>
              <a:r>
                <a:rPr lang="de-DE" b="1" baseline="-25000" dirty="0" smtClean="0">
                  <a:solidFill>
                    <a:srgbClr val="FF0000"/>
                  </a:solidFill>
                </a:rPr>
                <a:t>2</a:t>
              </a:r>
              <a:r>
                <a:rPr lang="de-DE" dirty="0" smtClean="0"/>
                <a:t> </a:t>
              </a:r>
              <a:endParaRPr lang="de-DE" dirty="0"/>
            </a:p>
          </p:txBody>
        </p:sp>
        <p:sp>
          <p:nvSpPr>
            <p:cNvPr id="9" name="Pfeil nach oben 8"/>
            <p:cNvSpPr/>
            <p:nvPr/>
          </p:nvSpPr>
          <p:spPr bwMode="auto">
            <a:xfrm>
              <a:off x="3073400" y="4076393"/>
              <a:ext cx="242316" cy="424672"/>
            </a:xfrm>
            <a:prstGeom prst="upArrow">
              <a:avLst/>
            </a:prstGeom>
            <a:solidFill>
              <a:srgbClr val="FF3300"/>
            </a:solidFill>
            <a:ln w="9525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182" y="1056582"/>
            <a:ext cx="1260438" cy="1485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8237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Hämoglobin und CO</a:t>
            </a:r>
            <a:r>
              <a:rPr lang="de-DE" altLang="de-DE" baseline="-25000" dirty="0" smtClean="0">
                <a:latin typeface="Helvetica" pitchFamily="34" charset="0"/>
              </a:rPr>
              <a:t>2</a:t>
            </a:r>
            <a:endParaRPr lang="de-DE" altLang="de-DE" baseline="-25000" dirty="0">
              <a:latin typeface="Helvetica" pitchFamily="34" charset="0"/>
            </a:endParaRPr>
          </a:p>
        </p:txBody>
      </p:sp>
      <p:sp>
        <p:nvSpPr>
          <p:cNvPr id="5" name="Textfeld 16"/>
          <p:cNvSpPr txBox="1">
            <a:spLocks noChangeArrowheads="1"/>
          </p:cNvSpPr>
          <p:nvPr/>
        </p:nvSpPr>
        <p:spPr bwMode="auto">
          <a:xfrm>
            <a:off x="85196" y="6537748"/>
            <a:ext cx="4059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z="1000" dirty="0" err="1"/>
              <a:t>Deetjen</a:t>
            </a:r>
            <a:r>
              <a:rPr lang="de-DE" sz="1000" dirty="0"/>
              <a:t>, Speckmann, </a:t>
            </a:r>
            <a:r>
              <a:rPr lang="de-DE" sz="1000" dirty="0" err="1"/>
              <a:t>Hescheler</a:t>
            </a:r>
            <a:r>
              <a:rPr lang="de-DE" sz="1000" dirty="0"/>
              <a:t>, 2005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714375" y="1121833"/>
            <a:ext cx="2951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dirty="0" smtClean="0"/>
              <a:t>Hamburger - </a:t>
            </a:r>
            <a:r>
              <a:rPr lang="de-DE" dirty="0" err="1" smtClean="0"/>
              <a:t>Shift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5" y="1596391"/>
            <a:ext cx="8789670" cy="4903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61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uppieren 22"/>
          <p:cNvGrpSpPr/>
          <p:nvPr/>
        </p:nvGrpSpPr>
        <p:grpSpPr>
          <a:xfrm>
            <a:off x="-162981" y="2052612"/>
            <a:ext cx="4851398" cy="4670810"/>
            <a:chOff x="-162981" y="2052612"/>
            <a:chExt cx="4851398" cy="4670810"/>
          </a:xfrm>
        </p:grpSpPr>
        <p:grpSp>
          <p:nvGrpSpPr>
            <p:cNvPr id="10" name="Gruppieren 9"/>
            <p:cNvGrpSpPr/>
            <p:nvPr/>
          </p:nvGrpSpPr>
          <p:grpSpPr>
            <a:xfrm>
              <a:off x="-162981" y="2052612"/>
              <a:ext cx="4851398" cy="4670810"/>
              <a:chOff x="-162981" y="2052612"/>
              <a:chExt cx="4851398" cy="4670810"/>
            </a:xfrm>
          </p:grpSpPr>
          <p:pic>
            <p:nvPicPr>
              <p:cNvPr id="16388" name="Bild 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4204" y="2052612"/>
                <a:ext cx="4494213" cy="4670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" name="Textfeld 2"/>
              <p:cNvSpPr txBox="1"/>
              <p:nvPr/>
            </p:nvSpPr>
            <p:spPr>
              <a:xfrm>
                <a:off x="785813" y="2337207"/>
                <a:ext cx="600075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de-DE" sz="1400" b="1" dirty="0" smtClean="0">
                    <a:solidFill>
                      <a:srgbClr val="0056BF"/>
                    </a:solidFill>
                  </a:rPr>
                  <a:t>75</a:t>
                </a:r>
                <a:endParaRPr lang="de-DE" sz="1400" b="1" dirty="0">
                  <a:solidFill>
                    <a:srgbClr val="0056BF"/>
                  </a:solidFill>
                </a:endParaRPr>
              </a:p>
            </p:txBody>
          </p:sp>
          <p:sp>
            <p:nvSpPr>
              <p:cNvPr id="12" name="Textfeld 11"/>
              <p:cNvSpPr txBox="1"/>
              <p:nvPr/>
            </p:nvSpPr>
            <p:spPr>
              <a:xfrm>
                <a:off x="-162981" y="3140283"/>
                <a:ext cx="600075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de-DE" sz="1400" b="1" dirty="0" smtClean="0">
                    <a:solidFill>
                      <a:srgbClr val="0056BF"/>
                    </a:solidFill>
                  </a:rPr>
                  <a:t>75</a:t>
                </a:r>
                <a:endParaRPr lang="de-DE" sz="1400" b="1" dirty="0">
                  <a:solidFill>
                    <a:srgbClr val="0056BF"/>
                  </a:solidFill>
                </a:endParaRPr>
              </a:p>
            </p:txBody>
          </p:sp>
          <p:sp>
            <p:nvSpPr>
              <p:cNvPr id="4" name="Textfeld 3"/>
              <p:cNvSpPr txBox="1"/>
              <p:nvPr/>
            </p:nvSpPr>
            <p:spPr>
              <a:xfrm>
                <a:off x="909639" y="2581276"/>
                <a:ext cx="623887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de-DE" dirty="0"/>
              </a:p>
            </p:txBody>
          </p:sp>
          <p:sp>
            <p:nvSpPr>
              <p:cNvPr id="14" name="Textfeld 13"/>
              <p:cNvSpPr txBox="1"/>
              <p:nvPr/>
            </p:nvSpPr>
            <p:spPr>
              <a:xfrm>
                <a:off x="909639" y="2396610"/>
                <a:ext cx="623887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de-DE" dirty="0"/>
              </a:p>
            </p:txBody>
          </p:sp>
          <p:sp>
            <p:nvSpPr>
              <p:cNvPr id="15" name="Textfeld 14"/>
              <p:cNvSpPr txBox="1"/>
              <p:nvPr/>
            </p:nvSpPr>
            <p:spPr>
              <a:xfrm>
                <a:off x="694271" y="4640471"/>
                <a:ext cx="600075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de-DE" sz="1400" b="1" dirty="0" smtClean="0">
                    <a:solidFill>
                      <a:srgbClr val="0056BF"/>
                    </a:solidFill>
                  </a:rPr>
                  <a:t>70</a:t>
                </a:r>
                <a:endParaRPr lang="de-DE" sz="1400" b="1" dirty="0">
                  <a:solidFill>
                    <a:srgbClr val="0056BF"/>
                  </a:solidFill>
                </a:endParaRPr>
              </a:p>
            </p:txBody>
          </p:sp>
          <p:sp>
            <p:nvSpPr>
              <p:cNvPr id="16" name="Textfeld 15"/>
              <p:cNvSpPr txBox="1"/>
              <p:nvPr/>
            </p:nvSpPr>
            <p:spPr>
              <a:xfrm>
                <a:off x="1775359" y="3273635"/>
                <a:ext cx="600075" cy="3077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de-DE" sz="1400" b="1" dirty="0" smtClean="0">
                    <a:solidFill>
                      <a:srgbClr val="FF0000"/>
                    </a:solidFill>
                  </a:rPr>
                  <a:t>70</a:t>
                </a:r>
                <a:endParaRPr lang="de-DE" sz="14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17" name="Rechteck 16"/>
            <p:cNvSpPr/>
            <p:nvPr/>
          </p:nvSpPr>
          <p:spPr bwMode="auto">
            <a:xfrm>
              <a:off x="414323" y="3429008"/>
              <a:ext cx="161925" cy="3090853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" name="Rechteck 17"/>
            <p:cNvSpPr/>
            <p:nvPr/>
          </p:nvSpPr>
          <p:spPr bwMode="auto">
            <a:xfrm>
              <a:off x="490539" y="5905500"/>
              <a:ext cx="818096" cy="179269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Rechteck 24"/>
            <p:cNvSpPr/>
            <p:nvPr/>
          </p:nvSpPr>
          <p:spPr bwMode="auto">
            <a:xfrm>
              <a:off x="495286" y="6286524"/>
              <a:ext cx="818096" cy="179269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6386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- </a:t>
            </a:r>
            <a:r>
              <a:rPr lang="de-DE" altLang="de-DE" dirty="0" err="1" smtClean="0">
                <a:latin typeface="Helvetica" pitchFamily="34" charset="0"/>
              </a:rPr>
              <a:t>Messort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4820707" y="2647101"/>
            <a:ext cx="2074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arteriell</a:t>
            </a: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48683" y="1319214"/>
            <a:ext cx="2074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Zentral-venös</a:t>
            </a:r>
            <a:endParaRPr lang="de-DE" dirty="0"/>
          </a:p>
        </p:txBody>
      </p:sp>
      <p:sp>
        <p:nvSpPr>
          <p:cNvPr id="6" name="Textfeld 5"/>
          <p:cNvSpPr txBox="1"/>
          <p:nvPr/>
        </p:nvSpPr>
        <p:spPr>
          <a:xfrm>
            <a:off x="3283122" y="1578674"/>
            <a:ext cx="2074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gemischt-venös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4597400" y="5043521"/>
            <a:ext cx="2074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err="1" smtClean="0"/>
              <a:t>kapillär</a:t>
            </a:r>
            <a:endParaRPr lang="de-DE" dirty="0"/>
          </a:p>
        </p:txBody>
      </p:sp>
      <p:sp>
        <p:nvSpPr>
          <p:cNvPr id="11" name="Pfeil nach rechts 10"/>
          <p:cNvSpPr/>
          <p:nvPr/>
        </p:nvSpPr>
        <p:spPr bwMode="auto">
          <a:xfrm rot="8808703">
            <a:off x="4461403" y="3022530"/>
            <a:ext cx="880004" cy="235505"/>
          </a:xfrm>
          <a:prstGeom prst="righ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Pfeil nach rechts 18"/>
          <p:cNvSpPr/>
          <p:nvPr/>
        </p:nvSpPr>
        <p:spPr bwMode="auto">
          <a:xfrm rot="8808703">
            <a:off x="2051210" y="2621760"/>
            <a:ext cx="2344288" cy="235505"/>
          </a:xfrm>
          <a:prstGeom prst="righ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Pfeil nach rechts 19"/>
          <p:cNvSpPr/>
          <p:nvPr/>
        </p:nvSpPr>
        <p:spPr bwMode="auto">
          <a:xfrm rot="5559291">
            <a:off x="37945" y="2461713"/>
            <a:ext cx="1623084" cy="235505"/>
          </a:xfrm>
          <a:prstGeom prst="righ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Pfeil nach rechts 20"/>
          <p:cNvSpPr/>
          <p:nvPr/>
        </p:nvSpPr>
        <p:spPr bwMode="auto">
          <a:xfrm rot="8808703">
            <a:off x="4312972" y="5627618"/>
            <a:ext cx="880004" cy="235505"/>
          </a:xfrm>
          <a:prstGeom prst="rightArrow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2" name="Grafi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759" y="3308470"/>
            <a:ext cx="3669030" cy="3139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11" grpId="0" animBg="1"/>
      <p:bldP spid="19" grpId="0" animBg="1"/>
      <p:bldP spid="20" grpId="0" animBg="1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700" y="3595688"/>
            <a:ext cx="2793888" cy="2889847"/>
          </a:xfrm>
          <a:prstGeom prst="rect">
            <a:avLst/>
          </a:prstGeom>
        </p:spPr>
      </p:pic>
      <p:sp>
        <p:nvSpPr>
          <p:cNvPr id="1741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– </a:t>
            </a:r>
            <a:r>
              <a:rPr lang="de-DE" altLang="de-DE" dirty="0" err="1" smtClean="0">
                <a:latin typeface="Helvetica" pitchFamily="34" charset="0"/>
              </a:rPr>
              <a:t>Messort</a:t>
            </a:r>
            <a:r>
              <a:rPr lang="de-DE" altLang="de-DE" dirty="0" smtClean="0">
                <a:latin typeface="Helvetica" pitchFamily="34" charset="0"/>
              </a:rPr>
              <a:t> - arteriell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86232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alveoläre Ventilation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AaDO2 = pAO</a:t>
            </a:r>
            <a:r>
              <a:rPr lang="de-DE" baseline="-25000" dirty="0" smtClean="0"/>
              <a:t>2</a:t>
            </a:r>
            <a:r>
              <a:rPr lang="de-DE" dirty="0" smtClean="0"/>
              <a:t> – paO</a:t>
            </a:r>
            <a:r>
              <a:rPr lang="de-DE" baseline="-25000" dirty="0" smtClean="0"/>
              <a:t>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dirty="0"/>
              <a:t>pAO</a:t>
            </a:r>
            <a:r>
              <a:rPr lang="de-DE" baseline="-25000" dirty="0"/>
              <a:t>2</a:t>
            </a:r>
            <a:r>
              <a:rPr lang="de-DE" dirty="0" smtClean="0"/>
              <a:t> = (patm-pH</a:t>
            </a:r>
            <a:r>
              <a:rPr lang="de-DE" baseline="-25000" dirty="0" smtClean="0"/>
              <a:t>2</a:t>
            </a:r>
            <a:r>
              <a:rPr lang="de-DE" dirty="0" smtClean="0"/>
              <a:t>O(37°C)) * FIO</a:t>
            </a:r>
            <a:r>
              <a:rPr lang="de-DE" baseline="-25000" dirty="0" smtClean="0"/>
              <a:t>2</a:t>
            </a:r>
            <a:r>
              <a:rPr lang="de-DE" dirty="0" smtClean="0"/>
              <a:t> – (paCO</a:t>
            </a:r>
            <a:r>
              <a:rPr lang="de-DE" baseline="-25000" dirty="0" smtClean="0"/>
              <a:t>2</a:t>
            </a:r>
            <a:r>
              <a:rPr lang="de-DE" dirty="0" smtClean="0"/>
              <a:t> / RQ)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pAO</a:t>
            </a:r>
            <a:r>
              <a:rPr lang="de-DE" baseline="-25000" dirty="0" smtClean="0"/>
              <a:t>2</a:t>
            </a:r>
            <a:r>
              <a:rPr lang="de-DE" dirty="0" smtClean="0"/>
              <a:t> = (760 </a:t>
            </a:r>
            <a:r>
              <a:rPr lang="de-DE" dirty="0" err="1" smtClean="0"/>
              <a:t>mmHg</a:t>
            </a:r>
            <a:r>
              <a:rPr lang="de-DE" dirty="0" smtClean="0"/>
              <a:t> – 47 </a:t>
            </a:r>
            <a:r>
              <a:rPr lang="de-DE" dirty="0" err="1" smtClean="0"/>
              <a:t>mmHg</a:t>
            </a:r>
            <a:r>
              <a:rPr lang="de-DE" dirty="0" smtClean="0"/>
              <a:t>) * 0,21 – (40 </a:t>
            </a:r>
            <a:r>
              <a:rPr lang="de-DE" dirty="0" err="1" smtClean="0"/>
              <a:t>mmHg</a:t>
            </a:r>
            <a:r>
              <a:rPr lang="de-DE" dirty="0" smtClean="0"/>
              <a:t>) / 0,8 = 100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AaDO2 = 100 </a:t>
            </a:r>
            <a:r>
              <a:rPr lang="de-DE" dirty="0" err="1" smtClean="0"/>
              <a:t>mmHg</a:t>
            </a:r>
            <a:r>
              <a:rPr lang="de-DE" dirty="0" smtClean="0"/>
              <a:t> – 90 </a:t>
            </a:r>
            <a:r>
              <a:rPr lang="de-DE" dirty="0" err="1" smtClean="0"/>
              <a:t>mmHg</a:t>
            </a:r>
            <a:r>
              <a:rPr lang="de-DE" dirty="0" smtClean="0"/>
              <a:t> = 10 </a:t>
            </a:r>
            <a:r>
              <a:rPr lang="de-DE" dirty="0" err="1" smtClean="0"/>
              <a:t>mmHg</a:t>
            </a:r>
            <a:r>
              <a:rPr lang="de-DE" dirty="0" smtClean="0"/>
              <a:t>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>
              <a:sym typeface="Wingdings" pitchFamily="2" charset="2"/>
            </a:endParaRPr>
          </a:p>
        </p:txBody>
      </p:sp>
      <p:grpSp>
        <p:nvGrpSpPr>
          <p:cNvPr id="5" name="Gruppieren 4"/>
          <p:cNvGrpSpPr/>
          <p:nvPr/>
        </p:nvGrpSpPr>
        <p:grpSpPr>
          <a:xfrm>
            <a:off x="3567113" y="1054112"/>
            <a:ext cx="5253037" cy="561975"/>
            <a:chOff x="3567113" y="1054112"/>
            <a:chExt cx="5253037" cy="561975"/>
          </a:xfrm>
        </p:grpSpPr>
        <p:sp>
          <p:nvSpPr>
            <p:cNvPr id="3" name="Abgerundetes Rechteck 2"/>
            <p:cNvSpPr/>
            <p:nvPr/>
          </p:nvSpPr>
          <p:spPr bwMode="auto">
            <a:xfrm>
              <a:off x="3567113" y="1054112"/>
              <a:ext cx="5253037" cy="561975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" name="Textfeld 1"/>
            <p:cNvSpPr txBox="1"/>
            <p:nvPr/>
          </p:nvSpPr>
          <p:spPr>
            <a:xfrm>
              <a:off x="3648105" y="1114407"/>
              <a:ext cx="50768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err="1" smtClean="0"/>
                <a:t>Alveolo</a:t>
              </a:r>
              <a:r>
                <a:rPr lang="de-DE" dirty="0" smtClean="0"/>
                <a:t>-arterielle Sauerstoffpartialdruckdifferenz</a:t>
              </a:r>
              <a:endParaRPr lang="de-DE" dirty="0"/>
            </a:p>
          </p:txBody>
        </p:sp>
      </p:grpSp>
      <p:grpSp>
        <p:nvGrpSpPr>
          <p:cNvPr id="7" name="Gruppieren 6"/>
          <p:cNvGrpSpPr/>
          <p:nvPr/>
        </p:nvGrpSpPr>
        <p:grpSpPr>
          <a:xfrm>
            <a:off x="371475" y="4514849"/>
            <a:ext cx="5648325" cy="1185655"/>
            <a:chOff x="371475" y="4514849"/>
            <a:chExt cx="5648325" cy="1185655"/>
          </a:xfrm>
        </p:grpSpPr>
        <p:sp>
          <p:nvSpPr>
            <p:cNvPr id="10" name="Abgerundetes Rechteck 9"/>
            <p:cNvSpPr/>
            <p:nvPr/>
          </p:nvSpPr>
          <p:spPr bwMode="auto">
            <a:xfrm>
              <a:off x="371475" y="4514849"/>
              <a:ext cx="5648325" cy="965349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" name="Textfeld 5"/>
            <p:cNvSpPr txBox="1"/>
            <p:nvPr/>
          </p:nvSpPr>
          <p:spPr>
            <a:xfrm>
              <a:off x="509579" y="4638675"/>
              <a:ext cx="5464287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eaLnBrk="1" hangingPunct="1">
                <a:spcBef>
                  <a:spcPct val="50000"/>
                </a:spcBef>
                <a:buClr>
                  <a:srgbClr val="FF3300"/>
                </a:buClr>
                <a:buSzPct val="110000"/>
                <a:defRPr/>
              </a:pPr>
              <a:r>
                <a:rPr lang="de-DE" dirty="0"/>
                <a:t>AaDO2 steigt um 5-7 </a:t>
              </a:r>
              <a:r>
                <a:rPr lang="de-DE" dirty="0" err="1"/>
                <a:t>mmHg</a:t>
              </a:r>
              <a:r>
                <a:rPr lang="de-DE" dirty="0"/>
                <a:t> je 10% FIO</a:t>
              </a:r>
              <a:r>
                <a:rPr lang="de-DE" baseline="-25000" dirty="0"/>
                <a:t>2</a:t>
              </a:r>
              <a:r>
                <a:rPr lang="de-DE" dirty="0"/>
                <a:t> </a:t>
              </a:r>
              <a:r>
                <a:rPr lang="de-DE" dirty="0" smtClean="0"/>
                <a:t>Erhöhung</a:t>
              </a:r>
            </a:p>
            <a:p>
              <a:pPr algn="l" eaLnBrk="1" hangingPunct="1">
                <a:spcBef>
                  <a:spcPct val="50000"/>
                </a:spcBef>
                <a:buClr>
                  <a:srgbClr val="FF3300"/>
                </a:buClr>
                <a:buSzPct val="110000"/>
                <a:defRPr/>
              </a:pPr>
              <a:r>
                <a:rPr lang="de-DE" dirty="0" smtClean="0"/>
                <a:t>FIO</a:t>
              </a:r>
              <a:r>
                <a:rPr lang="de-DE" baseline="-25000" dirty="0" smtClean="0"/>
                <a:t>2</a:t>
              </a:r>
              <a:r>
                <a:rPr lang="de-DE" dirty="0" smtClean="0"/>
                <a:t> </a:t>
              </a:r>
              <a:r>
                <a:rPr lang="de-DE" dirty="0"/>
                <a:t>von 1,0 </a:t>
              </a:r>
              <a:r>
                <a:rPr lang="de-DE" dirty="0">
                  <a:sym typeface="Wingdings" pitchFamily="2" charset="2"/>
                </a:rPr>
                <a:t> AaDO2 von ca. 50-60 </a:t>
              </a:r>
              <a:r>
                <a:rPr lang="de-DE" dirty="0" err="1">
                  <a:sym typeface="Wingdings" pitchFamily="2" charset="2"/>
                </a:rPr>
                <a:t>mmHg</a:t>
              </a:r>
              <a:r>
                <a:rPr lang="de-DE" dirty="0">
                  <a:sym typeface="Wingdings" pitchFamily="2" charset="2"/>
                </a:rPr>
                <a:t> </a:t>
              </a:r>
            </a:p>
            <a:p>
              <a:endParaRPr lang="de-DE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– </a:t>
            </a:r>
            <a:r>
              <a:rPr lang="de-DE" altLang="de-DE" dirty="0" err="1" smtClean="0">
                <a:latin typeface="Helvetica" pitchFamily="34" charset="0"/>
              </a:rPr>
              <a:t>Messort</a:t>
            </a:r>
            <a:r>
              <a:rPr lang="de-DE" altLang="de-DE" dirty="0" smtClean="0">
                <a:latin typeface="Helvetica" pitchFamily="34" charset="0"/>
              </a:rPr>
              <a:t> - arteriell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313932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alveoläre Ventilation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AaDO2 = pAO</a:t>
            </a:r>
            <a:r>
              <a:rPr lang="de-DE" baseline="-25000" dirty="0" smtClean="0"/>
              <a:t>2</a:t>
            </a:r>
            <a:r>
              <a:rPr lang="de-DE" dirty="0" smtClean="0"/>
              <a:t> – paO</a:t>
            </a:r>
            <a:r>
              <a:rPr lang="de-DE" baseline="-25000" dirty="0" smtClean="0"/>
              <a:t>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 pAO</a:t>
            </a:r>
            <a:r>
              <a:rPr lang="de-DE" baseline="-25000" dirty="0" smtClean="0"/>
              <a:t>2</a:t>
            </a:r>
            <a:r>
              <a:rPr lang="de-DE" dirty="0" smtClean="0"/>
              <a:t> = ( patm-pH</a:t>
            </a:r>
            <a:r>
              <a:rPr lang="de-DE" baseline="-25000" dirty="0" smtClean="0"/>
              <a:t>2</a:t>
            </a:r>
            <a:r>
              <a:rPr lang="de-DE" dirty="0" smtClean="0"/>
              <a:t>O(37°C)) * FIO</a:t>
            </a:r>
            <a:r>
              <a:rPr lang="de-DE" baseline="-25000" dirty="0" smtClean="0"/>
              <a:t>2</a:t>
            </a:r>
            <a:r>
              <a:rPr lang="de-DE" dirty="0" smtClean="0"/>
              <a:t> – (paCO</a:t>
            </a:r>
            <a:r>
              <a:rPr lang="de-DE" baseline="-25000" dirty="0" smtClean="0"/>
              <a:t>2</a:t>
            </a:r>
            <a:r>
              <a:rPr lang="de-DE" dirty="0" smtClean="0"/>
              <a:t> / RQ)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sym typeface="Wingdings" pitchFamily="2" charset="2"/>
              </a:rPr>
              <a:t> </a:t>
            </a:r>
            <a:r>
              <a:rPr lang="de-DE" dirty="0" smtClean="0">
                <a:sym typeface="Wingdings" pitchFamily="2" charset="2"/>
              </a:rPr>
              <a:t>Bsp.: Patient hat unter </a:t>
            </a:r>
            <a:r>
              <a:rPr lang="de-DE" dirty="0"/>
              <a:t>FIO</a:t>
            </a:r>
            <a:r>
              <a:rPr lang="de-DE" baseline="-25000" dirty="0"/>
              <a:t>2 </a:t>
            </a:r>
            <a:r>
              <a:rPr lang="de-DE" dirty="0" smtClean="0">
                <a:sym typeface="Wingdings" pitchFamily="2" charset="2"/>
              </a:rPr>
              <a:t>von 1,0 einen </a:t>
            </a:r>
            <a:r>
              <a:rPr lang="de-DE" dirty="0" smtClean="0"/>
              <a:t>paO</a:t>
            </a:r>
            <a:r>
              <a:rPr lang="de-DE" baseline="-25000" dirty="0" smtClean="0"/>
              <a:t>2</a:t>
            </a:r>
            <a:r>
              <a:rPr lang="de-DE" dirty="0" smtClean="0">
                <a:sym typeface="Wingdings" pitchFamily="2" charset="2"/>
              </a:rPr>
              <a:t> von 193 </a:t>
            </a:r>
            <a:r>
              <a:rPr lang="de-DE" dirty="0" err="1" smtClean="0">
                <a:sym typeface="Wingdings" pitchFamily="2" charset="2"/>
              </a:rPr>
              <a:t>mmHg</a:t>
            </a:r>
            <a:r>
              <a:rPr lang="de-DE" dirty="0" smtClean="0">
                <a:sym typeface="Wingdings" pitchFamily="2" charset="2"/>
              </a:rPr>
              <a:t> bei </a:t>
            </a:r>
            <a:r>
              <a:rPr lang="de-DE" dirty="0"/>
              <a:t>paCO</a:t>
            </a:r>
            <a:r>
              <a:rPr lang="de-DE" baseline="-25000" dirty="0"/>
              <a:t>2</a:t>
            </a:r>
            <a:r>
              <a:rPr lang="de-DE" dirty="0" smtClean="0">
                <a:sym typeface="Wingdings" pitchFamily="2" charset="2"/>
              </a:rPr>
              <a:t> von 40 </a:t>
            </a:r>
            <a:r>
              <a:rPr lang="de-DE" dirty="0" err="1" smtClean="0">
                <a:sym typeface="Wingdings" pitchFamily="2" charset="2"/>
              </a:rPr>
              <a:t>mmHg</a:t>
            </a:r>
            <a:endParaRPr lang="de-DE" dirty="0" smtClean="0">
              <a:sym typeface="Wingdings" pitchFamily="2" charset="2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sym typeface="Wingdings" pitchFamily="2" charset="2"/>
              </a:rPr>
              <a:t> </a:t>
            </a:r>
            <a:r>
              <a:rPr lang="de-DE" dirty="0" smtClean="0">
                <a:sym typeface="Wingdings" pitchFamily="2" charset="2"/>
              </a:rPr>
              <a:t>AaDO2 von 470 </a:t>
            </a:r>
            <a:r>
              <a:rPr lang="de-DE" dirty="0" err="1" smtClean="0">
                <a:sym typeface="Wingdings" pitchFamily="2" charset="2"/>
              </a:rPr>
              <a:t>mmHg</a:t>
            </a:r>
            <a:r>
              <a:rPr lang="de-DE" dirty="0" smtClean="0">
                <a:sym typeface="Wingdings" pitchFamily="2" charset="2"/>
              </a:rPr>
              <a:t>  Massive alveoläre Störung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>
              <a:sym typeface="Wingdings" pitchFamily="2" charset="2"/>
            </a:endParaRPr>
          </a:p>
        </p:txBody>
      </p:sp>
      <p:sp>
        <p:nvSpPr>
          <p:cNvPr id="3" name="Abgerundetes Rechteck 2"/>
          <p:cNvSpPr/>
          <p:nvPr/>
        </p:nvSpPr>
        <p:spPr bwMode="auto">
          <a:xfrm>
            <a:off x="3567113" y="1054112"/>
            <a:ext cx="5253037" cy="561975"/>
          </a:xfrm>
          <a:prstGeom prst="roundRect">
            <a:avLst/>
          </a:prstGeom>
          <a:solidFill>
            <a:srgbClr val="FFC000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3648105" y="1114407"/>
            <a:ext cx="5076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 smtClean="0"/>
              <a:t>Alveolo</a:t>
            </a:r>
            <a:r>
              <a:rPr lang="de-DE" dirty="0" smtClean="0"/>
              <a:t>-arterielle Sauerstoffpartialdruckdifferenz</a:t>
            </a:r>
            <a:endParaRPr lang="de-DE" dirty="0"/>
          </a:p>
        </p:txBody>
      </p:sp>
      <p:grpSp>
        <p:nvGrpSpPr>
          <p:cNvPr id="5" name="Gruppieren 4"/>
          <p:cNvGrpSpPr/>
          <p:nvPr/>
        </p:nvGrpSpPr>
        <p:grpSpPr>
          <a:xfrm>
            <a:off x="863630" y="4104784"/>
            <a:ext cx="7338983" cy="995363"/>
            <a:chOff x="939830" y="5204921"/>
            <a:chExt cx="7338983" cy="995363"/>
          </a:xfrm>
        </p:grpSpPr>
        <p:sp>
          <p:nvSpPr>
            <p:cNvPr id="6" name="Abgerundetes Rechteck 5"/>
            <p:cNvSpPr/>
            <p:nvPr/>
          </p:nvSpPr>
          <p:spPr bwMode="auto">
            <a:xfrm>
              <a:off x="939830" y="5204921"/>
              <a:ext cx="7338983" cy="995363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Textfeld 3"/>
            <p:cNvSpPr txBox="1"/>
            <p:nvPr/>
          </p:nvSpPr>
          <p:spPr>
            <a:xfrm>
              <a:off x="1252552" y="5310188"/>
              <a:ext cx="6700837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ct val="50000"/>
                </a:spcBef>
                <a:buClr>
                  <a:srgbClr val="FF3300"/>
                </a:buClr>
                <a:buSzPct val="110000"/>
                <a:defRPr/>
              </a:pPr>
              <a:r>
                <a:rPr lang="de-DE" dirty="0">
                  <a:sym typeface="Wingdings" pitchFamily="2" charset="2"/>
                </a:rPr>
                <a:t>Merkregel für </a:t>
              </a:r>
              <a:r>
                <a:rPr lang="de-DE" dirty="0" smtClean="0"/>
                <a:t>paO</a:t>
              </a:r>
              <a:r>
                <a:rPr lang="de-DE" baseline="-25000" dirty="0" smtClean="0"/>
                <a:t>2</a:t>
              </a:r>
              <a:r>
                <a:rPr lang="de-DE" dirty="0" smtClean="0">
                  <a:sym typeface="Wingdings" pitchFamily="2" charset="2"/>
                </a:rPr>
                <a:t> </a:t>
              </a:r>
              <a:r>
                <a:rPr lang="de-DE" dirty="0">
                  <a:sym typeface="Wingdings" pitchFamily="2" charset="2"/>
                </a:rPr>
                <a:t>bei Gesunden in Abhängigkeit der </a:t>
              </a:r>
              <a:r>
                <a:rPr lang="de-DE" dirty="0"/>
                <a:t>FIO</a:t>
              </a:r>
              <a:r>
                <a:rPr lang="de-DE" baseline="-25000" dirty="0"/>
                <a:t>2</a:t>
              </a:r>
              <a:r>
                <a:rPr lang="de-DE" dirty="0" smtClean="0">
                  <a:sym typeface="Wingdings" pitchFamily="2" charset="2"/>
                </a:rPr>
                <a:t>?</a:t>
              </a:r>
            </a:p>
            <a:p>
              <a:pPr algn="ctr">
                <a:spcBef>
                  <a:spcPct val="50000"/>
                </a:spcBef>
                <a:buClr>
                  <a:srgbClr val="FF3300"/>
                </a:buClr>
                <a:buSzPct val="110000"/>
                <a:defRPr/>
              </a:pPr>
              <a:r>
                <a:rPr lang="de-DE" dirty="0"/>
                <a:t>FIO</a:t>
              </a:r>
              <a:r>
                <a:rPr lang="de-DE" baseline="-25000" dirty="0"/>
                <a:t>2 </a:t>
              </a:r>
              <a:r>
                <a:rPr lang="de-DE" dirty="0" smtClean="0">
                  <a:sym typeface="Wingdings" pitchFamily="2" charset="2"/>
                </a:rPr>
                <a:t> x 5 = </a:t>
              </a:r>
              <a:r>
                <a:rPr lang="de-DE" dirty="0" smtClean="0"/>
                <a:t>paO</a:t>
              </a:r>
              <a:r>
                <a:rPr lang="de-DE" baseline="-25000" dirty="0" smtClean="0"/>
                <a:t>2</a:t>
              </a:r>
              <a:endParaRPr lang="de-DE" dirty="0">
                <a:sym typeface="Wingdings" pitchFamily="2" charset="2"/>
              </a:endParaRPr>
            </a:p>
          </p:txBody>
        </p:sp>
      </p:grpSp>
      <p:grpSp>
        <p:nvGrpSpPr>
          <p:cNvPr id="10" name="Gruppieren 9"/>
          <p:cNvGrpSpPr/>
          <p:nvPr/>
        </p:nvGrpSpPr>
        <p:grpSpPr>
          <a:xfrm>
            <a:off x="885041" y="5385911"/>
            <a:ext cx="7338983" cy="995363"/>
            <a:chOff x="808841" y="6200284"/>
            <a:chExt cx="7338983" cy="995363"/>
          </a:xfrm>
        </p:grpSpPr>
        <p:sp>
          <p:nvSpPr>
            <p:cNvPr id="11" name="Abgerundetes Rechteck 10"/>
            <p:cNvSpPr/>
            <p:nvPr/>
          </p:nvSpPr>
          <p:spPr bwMode="auto">
            <a:xfrm>
              <a:off x="808841" y="6200284"/>
              <a:ext cx="7338983" cy="995363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" name="Textfeld 11"/>
            <p:cNvSpPr txBox="1"/>
            <p:nvPr/>
          </p:nvSpPr>
          <p:spPr>
            <a:xfrm>
              <a:off x="1052527" y="6338888"/>
              <a:ext cx="6700837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ct val="50000"/>
                </a:spcBef>
                <a:buClr>
                  <a:srgbClr val="FF3300"/>
                </a:buClr>
                <a:buSzPct val="110000"/>
                <a:defRPr/>
              </a:pPr>
              <a:r>
                <a:rPr lang="de-DE" dirty="0" smtClean="0">
                  <a:sym typeface="Wingdings" pitchFamily="2" charset="2"/>
                </a:rPr>
                <a:t>Unterer altersabhängiger paO</a:t>
              </a:r>
              <a:r>
                <a:rPr lang="de-DE" baseline="-25000" dirty="0" smtClean="0">
                  <a:sym typeface="Wingdings" pitchFamily="2" charset="2"/>
                </a:rPr>
                <a:t>2</a:t>
              </a:r>
              <a:r>
                <a:rPr lang="de-DE" dirty="0" smtClean="0">
                  <a:sym typeface="Wingdings" pitchFamily="2" charset="2"/>
                </a:rPr>
                <a:t>?</a:t>
              </a:r>
            </a:p>
            <a:p>
              <a:pPr algn="ctr">
                <a:spcBef>
                  <a:spcPct val="50000"/>
                </a:spcBef>
                <a:buClr>
                  <a:srgbClr val="FF3300"/>
                </a:buClr>
                <a:buSzPct val="110000"/>
                <a:defRPr/>
              </a:pPr>
              <a:r>
                <a:rPr lang="de-DE" dirty="0" smtClean="0">
                  <a:sym typeface="Wingdings" pitchFamily="2" charset="2"/>
                </a:rPr>
                <a:t>paO</a:t>
              </a:r>
              <a:r>
                <a:rPr lang="de-DE" baseline="-25000" dirty="0" smtClean="0">
                  <a:sym typeface="Wingdings" pitchFamily="2" charset="2"/>
                </a:rPr>
                <a:t>2</a:t>
              </a:r>
              <a:r>
                <a:rPr lang="de-DE" dirty="0" smtClean="0">
                  <a:sym typeface="Wingdings" pitchFamily="2" charset="2"/>
                </a:rPr>
                <a:t> = 86 – (Alter / 4)</a:t>
              </a:r>
              <a:endParaRPr lang="de-DE" dirty="0">
                <a:sym typeface="Wingdings" pitchFamily="2" charset="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356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674" y="2584095"/>
            <a:ext cx="3067686" cy="3773916"/>
          </a:xfrm>
          <a:prstGeom prst="rect">
            <a:avLst/>
          </a:prstGeom>
        </p:spPr>
      </p:pic>
      <p:sp>
        <p:nvSpPr>
          <p:cNvPr id="1741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– </a:t>
            </a:r>
            <a:r>
              <a:rPr lang="de-DE" altLang="de-DE" dirty="0" err="1" smtClean="0">
                <a:latin typeface="Helvetica" pitchFamily="34" charset="0"/>
              </a:rPr>
              <a:t>Messort</a:t>
            </a:r>
            <a:r>
              <a:rPr lang="de-DE" altLang="de-DE" dirty="0" smtClean="0">
                <a:latin typeface="Helvetica" pitchFamily="34" charset="0"/>
              </a:rPr>
              <a:t> - arteriell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b="1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sym typeface="Wingdings" pitchFamily="2" charset="2"/>
              </a:rPr>
              <a:t> Ursachen: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sym typeface="Wingdings" pitchFamily="2" charset="2"/>
              </a:rPr>
              <a:t>Alveolärer Shunt: </a:t>
            </a:r>
            <a:r>
              <a:rPr lang="de-DE" dirty="0" err="1" smtClean="0">
                <a:sym typeface="Wingdings" pitchFamily="2" charset="2"/>
              </a:rPr>
              <a:t>Atelektasen</a:t>
            </a:r>
            <a:r>
              <a:rPr lang="de-DE" dirty="0" smtClean="0">
                <a:sym typeface="Wingdings" pitchFamily="2" charset="2"/>
              </a:rPr>
              <a:t>, Infiltrate, Lungenödem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sym typeface="Wingdings" pitchFamily="2" charset="2"/>
              </a:rPr>
              <a:t>Anatomischer Shunt</a:t>
            </a:r>
          </a:p>
          <a:p>
            <a:pPr marL="45720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</p:txBody>
      </p:sp>
      <p:sp>
        <p:nvSpPr>
          <p:cNvPr id="3" name="Abgerundetes Rechteck 2"/>
          <p:cNvSpPr/>
          <p:nvPr/>
        </p:nvSpPr>
        <p:spPr bwMode="auto">
          <a:xfrm>
            <a:off x="3567113" y="1054112"/>
            <a:ext cx="5253037" cy="561975"/>
          </a:xfrm>
          <a:prstGeom prst="roundRect">
            <a:avLst/>
          </a:prstGeom>
          <a:solidFill>
            <a:srgbClr val="FFC000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3648105" y="1114407"/>
            <a:ext cx="5076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Ursachen von Ventilationsstörungen</a:t>
            </a:r>
            <a:endParaRPr lang="de-DE" dirty="0"/>
          </a:p>
        </p:txBody>
      </p:sp>
      <p:sp>
        <p:nvSpPr>
          <p:cNvPr id="7" name="Abgerundetes Rechteck 6"/>
          <p:cNvSpPr/>
          <p:nvPr/>
        </p:nvSpPr>
        <p:spPr bwMode="auto">
          <a:xfrm>
            <a:off x="4467225" y="5795963"/>
            <a:ext cx="685800" cy="790575"/>
          </a:xfrm>
          <a:prstGeom prst="round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Abgerundetes Rechteck 7"/>
          <p:cNvSpPr/>
          <p:nvPr/>
        </p:nvSpPr>
        <p:spPr bwMode="auto">
          <a:xfrm>
            <a:off x="4376738" y="5795963"/>
            <a:ext cx="1052512" cy="885825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Abgerundetes Rechteck 9"/>
          <p:cNvSpPr/>
          <p:nvPr/>
        </p:nvSpPr>
        <p:spPr bwMode="auto">
          <a:xfrm>
            <a:off x="7648575" y="6043613"/>
            <a:ext cx="414338" cy="447675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5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– </a:t>
            </a:r>
            <a:r>
              <a:rPr lang="de-DE" altLang="de-DE" dirty="0" err="1" smtClean="0">
                <a:latin typeface="Helvetica" pitchFamily="34" charset="0"/>
              </a:rPr>
              <a:t>Messort</a:t>
            </a:r>
            <a:r>
              <a:rPr lang="de-DE" altLang="de-DE" dirty="0" smtClean="0">
                <a:latin typeface="Helvetica" pitchFamily="34" charset="0"/>
              </a:rPr>
              <a:t> - arteriell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535531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Hohe AaDO2 </a:t>
            </a:r>
            <a:r>
              <a:rPr lang="de-DE" dirty="0" smtClean="0">
                <a:sym typeface="Wingdings" pitchFamily="2" charset="2"/>
              </a:rPr>
              <a:t> alveoläre Gasaustauschstörung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pAO</a:t>
            </a:r>
            <a:r>
              <a:rPr lang="de-DE" baseline="-25000" dirty="0" smtClean="0"/>
              <a:t>2</a:t>
            </a:r>
            <a:r>
              <a:rPr lang="de-DE" dirty="0" smtClean="0"/>
              <a:t> </a:t>
            </a:r>
            <a:r>
              <a:rPr lang="de-DE" dirty="0"/>
              <a:t>= ( patm-pH</a:t>
            </a:r>
            <a:r>
              <a:rPr lang="de-DE" baseline="-25000" dirty="0"/>
              <a:t>2</a:t>
            </a:r>
            <a:r>
              <a:rPr lang="de-DE" dirty="0"/>
              <a:t>O(37°C)) * FIO</a:t>
            </a:r>
            <a:r>
              <a:rPr lang="de-DE" baseline="-25000" dirty="0"/>
              <a:t>2</a:t>
            </a:r>
            <a:r>
              <a:rPr lang="de-DE" dirty="0"/>
              <a:t> – (paCO</a:t>
            </a:r>
            <a:r>
              <a:rPr lang="de-DE" baseline="-25000" dirty="0"/>
              <a:t>2</a:t>
            </a:r>
            <a:r>
              <a:rPr lang="de-DE" dirty="0"/>
              <a:t> / RQ) 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pAO</a:t>
            </a:r>
            <a:r>
              <a:rPr lang="de-DE" baseline="-25000" dirty="0" smtClean="0"/>
              <a:t>2</a:t>
            </a:r>
            <a:r>
              <a:rPr lang="de-DE" dirty="0" smtClean="0"/>
              <a:t> </a:t>
            </a:r>
            <a:r>
              <a:rPr lang="de-DE" dirty="0"/>
              <a:t>= (760 </a:t>
            </a:r>
            <a:r>
              <a:rPr lang="de-DE" dirty="0" err="1"/>
              <a:t>mmHg</a:t>
            </a:r>
            <a:r>
              <a:rPr lang="de-DE" dirty="0"/>
              <a:t> – 47 </a:t>
            </a:r>
            <a:r>
              <a:rPr lang="de-DE" dirty="0" err="1"/>
              <a:t>mmHg</a:t>
            </a:r>
            <a:r>
              <a:rPr lang="de-DE" dirty="0"/>
              <a:t>) * 0,21 – (40 </a:t>
            </a:r>
            <a:r>
              <a:rPr lang="de-DE" dirty="0" err="1"/>
              <a:t>mmHg</a:t>
            </a:r>
            <a:r>
              <a:rPr lang="de-DE" dirty="0"/>
              <a:t>) / 0,8 = 100 </a:t>
            </a:r>
            <a:r>
              <a:rPr lang="de-DE" dirty="0" err="1"/>
              <a:t>mmHg</a:t>
            </a: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AaDO2 = 100 </a:t>
            </a:r>
            <a:r>
              <a:rPr lang="de-DE" dirty="0" err="1"/>
              <a:t>mmHg</a:t>
            </a:r>
            <a:r>
              <a:rPr lang="de-DE" dirty="0"/>
              <a:t> – 90 </a:t>
            </a:r>
            <a:r>
              <a:rPr lang="de-DE" dirty="0" err="1"/>
              <a:t>mmHg</a:t>
            </a:r>
            <a:r>
              <a:rPr lang="de-DE" dirty="0"/>
              <a:t> = 10 </a:t>
            </a:r>
            <a:r>
              <a:rPr lang="de-DE" dirty="0" err="1"/>
              <a:t>mmHg</a:t>
            </a:r>
            <a:r>
              <a:rPr lang="de-DE" dirty="0"/>
              <a:t> 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sym typeface="Wingdings" pitchFamily="2" charset="2"/>
              </a:rPr>
              <a:t> normaler </a:t>
            </a:r>
            <a:r>
              <a:rPr lang="de-DE" dirty="0" smtClean="0"/>
              <a:t>paO</a:t>
            </a:r>
            <a:r>
              <a:rPr lang="de-DE" baseline="-25000" dirty="0" smtClean="0"/>
              <a:t>2 </a:t>
            </a:r>
            <a:r>
              <a:rPr lang="de-DE" dirty="0" smtClean="0">
                <a:sym typeface="Wingdings" pitchFamily="2" charset="2"/>
              </a:rPr>
              <a:t> Gasaustausch alveolär ungestört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pAO</a:t>
            </a:r>
            <a:r>
              <a:rPr lang="de-DE" baseline="-25000" dirty="0" smtClean="0"/>
              <a:t>2</a:t>
            </a:r>
            <a:r>
              <a:rPr lang="de-DE" dirty="0" smtClean="0"/>
              <a:t> </a:t>
            </a:r>
            <a:r>
              <a:rPr lang="de-DE" dirty="0"/>
              <a:t>= (760 </a:t>
            </a:r>
            <a:r>
              <a:rPr lang="de-DE" dirty="0" err="1"/>
              <a:t>mmHg</a:t>
            </a:r>
            <a:r>
              <a:rPr lang="de-DE" dirty="0"/>
              <a:t> – 47 </a:t>
            </a:r>
            <a:r>
              <a:rPr lang="de-DE" dirty="0" err="1"/>
              <a:t>mmHg</a:t>
            </a:r>
            <a:r>
              <a:rPr lang="de-DE" dirty="0"/>
              <a:t>) * 0,21 – </a:t>
            </a:r>
            <a:r>
              <a:rPr lang="de-DE" dirty="0" smtClean="0"/>
              <a:t>(</a:t>
            </a:r>
            <a:r>
              <a:rPr lang="de-DE" dirty="0" smtClean="0">
                <a:solidFill>
                  <a:srgbClr val="FF0000"/>
                </a:solidFill>
              </a:rPr>
              <a:t>30</a:t>
            </a:r>
            <a:r>
              <a:rPr lang="de-DE" dirty="0" smtClean="0"/>
              <a:t> </a:t>
            </a:r>
            <a:r>
              <a:rPr lang="de-DE" dirty="0" err="1"/>
              <a:t>mmHg</a:t>
            </a:r>
            <a:r>
              <a:rPr lang="de-DE" dirty="0"/>
              <a:t>) / 0,8 = </a:t>
            </a:r>
            <a:r>
              <a:rPr lang="de-DE" dirty="0" smtClean="0">
                <a:solidFill>
                  <a:srgbClr val="FF0000"/>
                </a:solidFill>
              </a:rPr>
              <a:t>112</a:t>
            </a:r>
            <a:r>
              <a:rPr lang="de-DE" dirty="0" smtClean="0"/>
              <a:t>mmHg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AaDO2 </a:t>
            </a:r>
            <a:r>
              <a:rPr lang="de-DE" dirty="0"/>
              <a:t>= </a:t>
            </a:r>
            <a:r>
              <a:rPr lang="de-DE" dirty="0" smtClean="0"/>
              <a:t>112 </a:t>
            </a:r>
            <a:r>
              <a:rPr lang="de-DE" dirty="0" err="1"/>
              <a:t>mmHg</a:t>
            </a:r>
            <a:r>
              <a:rPr lang="de-DE" dirty="0"/>
              <a:t> – 90 </a:t>
            </a:r>
            <a:r>
              <a:rPr lang="de-DE" dirty="0" err="1"/>
              <a:t>mmHg</a:t>
            </a:r>
            <a:r>
              <a:rPr lang="de-DE" dirty="0"/>
              <a:t> = </a:t>
            </a:r>
            <a:r>
              <a:rPr lang="de-DE" dirty="0" smtClean="0">
                <a:solidFill>
                  <a:srgbClr val="FF0000"/>
                </a:solidFill>
              </a:rPr>
              <a:t>22</a:t>
            </a:r>
            <a:r>
              <a:rPr lang="de-DE" dirty="0" smtClean="0"/>
              <a:t> </a:t>
            </a:r>
            <a:r>
              <a:rPr lang="de-DE" dirty="0" err="1"/>
              <a:t>mmHg</a:t>
            </a:r>
            <a:r>
              <a:rPr lang="de-DE" dirty="0"/>
              <a:t> 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>
              <a:sym typeface="Wingdings" pitchFamily="2" charset="2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sym typeface="Wingdings" pitchFamily="2" charset="2"/>
              </a:rPr>
              <a:t> niedriger </a:t>
            </a:r>
            <a:r>
              <a:rPr lang="de-DE" dirty="0" smtClean="0">
                <a:sym typeface="Wingdings" pitchFamily="2" charset="2"/>
              </a:rPr>
              <a:t>paO</a:t>
            </a:r>
            <a:r>
              <a:rPr lang="de-DE" baseline="-25000" dirty="0" smtClean="0">
                <a:sym typeface="Wingdings" pitchFamily="2" charset="2"/>
              </a:rPr>
              <a:t>2 </a:t>
            </a:r>
            <a:r>
              <a:rPr lang="de-DE" dirty="0" smtClean="0">
                <a:sym typeface="Wingdings" pitchFamily="2" charset="2"/>
              </a:rPr>
              <a:t>von 64 </a:t>
            </a:r>
            <a:r>
              <a:rPr lang="de-DE" dirty="0" err="1" smtClean="0">
                <a:sym typeface="Wingdings" pitchFamily="2" charset="2"/>
              </a:rPr>
              <a:t>mmHg</a:t>
            </a:r>
            <a:r>
              <a:rPr lang="de-DE" dirty="0" smtClean="0">
                <a:sym typeface="Wingdings" pitchFamily="2" charset="2"/>
              </a:rPr>
              <a:t> </a:t>
            </a:r>
            <a:r>
              <a:rPr lang="de-DE" dirty="0" smtClean="0">
                <a:sym typeface="Wingdings" pitchFamily="2" charset="2"/>
              </a:rPr>
              <a:t> Gasaustausch alveolär gestört</a:t>
            </a:r>
            <a:endParaRPr lang="de-DE" baseline="-25000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pAO</a:t>
            </a:r>
            <a:r>
              <a:rPr lang="de-DE" baseline="-25000" dirty="0" smtClean="0"/>
              <a:t>2</a:t>
            </a:r>
            <a:r>
              <a:rPr lang="de-DE" dirty="0" smtClean="0"/>
              <a:t> = (760 </a:t>
            </a:r>
            <a:r>
              <a:rPr lang="de-DE" dirty="0" err="1" smtClean="0"/>
              <a:t>mmHg</a:t>
            </a:r>
            <a:r>
              <a:rPr lang="de-DE" dirty="0" smtClean="0"/>
              <a:t> – 47 </a:t>
            </a:r>
            <a:r>
              <a:rPr lang="de-DE" dirty="0" err="1" smtClean="0"/>
              <a:t>mmHg</a:t>
            </a:r>
            <a:r>
              <a:rPr lang="de-DE" dirty="0" smtClean="0"/>
              <a:t>) * 0,21 – (</a:t>
            </a:r>
            <a:r>
              <a:rPr lang="de-DE" dirty="0" smtClean="0">
                <a:solidFill>
                  <a:srgbClr val="FF0000"/>
                </a:solidFill>
              </a:rPr>
              <a:t>60</a:t>
            </a:r>
            <a:r>
              <a:rPr lang="de-DE" dirty="0" smtClean="0"/>
              <a:t> </a:t>
            </a:r>
            <a:r>
              <a:rPr lang="de-DE" dirty="0" err="1" smtClean="0"/>
              <a:t>mmHg</a:t>
            </a:r>
            <a:r>
              <a:rPr lang="de-DE" dirty="0" smtClean="0"/>
              <a:t>) / 0,8 = </a:t>
            </a:r>
            <a:r>
              <a:rPr lang="de-DE" dirty="0" smtClean="0">
                <a:solidFill>
                  <a:srgbClr val="FF0000"/>
                </a:solidFill>
              </a:rPr>
              <a:t>74</a:t>
            </a:r>
            <a:r>
              <a:rPr lang="de-DE" dirty="0" smtClean="0"/>
              <a:t>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AaDO2 = 74 </a:t>
            </a:r>
            <a:r>
              <a:rPr lang="de-DE" dirty="0" err="1" smtClean="0"/>
              <a:t>mmHg</a:t>
            </a:r>
            <a:r>
              <a:rPr lang="de-DE" dirty="0" smtClean="0"/>
              <a:t> – </a:t>
            </a:r>
            <a:r>
              <a:rPr lang="de-DE" dirty="0" smtClean="0">
                <a:solidFill>
                  <a:srgbClr val="FF0000"/>
                </a:solidFill>
              </a:rPr>
              <a:t>64</a:t>
            </a:r>
            <a:r>
              <a:rPr lang="de-DE" dirty="0" smtClean="0"/>
              <a:t> </a:t>
            </a:r>
            <a:r>
              <a:rPr lang="de-DE" dirty="0" err="1" smtClean="0"/>
              <a:t>mmHg</a:t>
            </a:r>
            <a:r>
              <a:rPr lang="de-DE" dirty="0" smtClean="0"/>
              <a:t> = </a:t>
            </a:r>
            <a:r>
              <a:rPr lang="de-DE" dirty="0" smtClean="0">
                <a:solidFill>
                  <a:srgbClr val="FF0000"/>
                </a:solidFill>
              </a:rPr>
              <a:t>10</a:t>
            </a:r>
            <a:r>
              <a:rPr lang="de-DE" dirty="0" smtClean="0"/>
              <a:t> </a:t>
            </a:r>
            <a:r>
              <a:rPr lang="de-DE" dirty="0" err="1" smtClean="0"/>
              <a:t>mmHg</a:t>
            </a:r>
            <a:r>
              <a:rPr lang="de-DE" dirty="0" smtClean="0"/>
              <a:t> (SpO2 91%)</a:t>
            </a:r>
          </a:p>
        </p:txBody>
      </p:sp>
      <p:sp>
        <p:nvSpPr>
          <p:cNvPr id="3" name="Abgerundetes Rechteck 2"/>
          <p:cNvSpPr/>
          <p:nvPr/>
        </p:nvSpPr>
        <p:spPr bwMode="auto">
          <a:xfrm>
            <a:off x="3567113" y="925511"/>
            <a:ext cx="5253037" cy="561975"/>
          </a:xfrm>
          <a:prstGeom prst="roundRect">
            <a:avLst/>
          </a:prstGeom>
          <a:solidFill>
            <a:srgbClr val="FFC000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3648105" y="1000095"/>
            <a:ext cx="5076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err="1" smtClean="0"/>
              <a:t>Alveolo</a:t>
            </a:r>
            <a:r>
              <a:rPr lang="de-DE" dirty="0" smtClean="0"/>
              <a:t>-arterielle Sauerstoffpartialdruckdifferenz</a:t>
            </a:r>
            <a:endParaRPr lang="de-DE" dirty="0"/>
          </a:p>
        </p:txBody>
      </p:sp>
      <p:cxnSp>
        <p:nvCxnSpPr>
          <p:cNvPr id="5" name="Gerade Verbindung 4"/>
          <p:cNvCxnSpPr/>
          <p:nvPr/>
        </p:nvCxnSpPr>
        <p:spPr bwMode="auto">
          <a:xfrm flipH="1">
            <a:off x="4082032" y="5375868"/>
            <a:ext cx="119063" cy="22383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Gerade Verbindung 7"/>
          <p:cNvCxnSpPr/>
          <p:nvPr/>
        </p:nvCxnSpPr>
        <p:spPr bwMode="auto">
          <a:xfrm flipH="1">
            <a:off x="2614893" y="3784937"/>
            <a:ext cx="119063" cy="22383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68929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– </a:t>
            </a:r>
            <a:r>
              <a:rPr lang="de-DE" altLang="de-DE" dirty="0" err="1" smtClean="0">
                <a:latin typeface="Helvetica" pitchFamily="34" charset="0"/>
              </a:rPr>
              <a:t>Messort</a:t>
            </a:r>
            <a:r>
              <a:rPr lang="de-DE" altLang="de-DE" dirty="0" smtClean="0">
                <a:latin typeface="Helvetica" pitchFamily="34" charset="0"/>
              </a:rPr>
              <a:t> - arteriell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120032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 / F Ratio = PaO2 / FIO2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Normalwert: P/F = 95 </a:t>
            </a:r>
            <a:r>
              <a:rPr lang="de-DE" dirty="0" err="1" smtClean="0"/>
              <a:t>mmHg</a:t>
            </a:r>
            <a:r>
              <a:rPr lang="de-DE" dirty="0" smtClean="0"/>
              <a:t> / 0,21 = 450 </a:t>
            </a:r>
            <a:r>
              <a:rPr lang="de-DE" dirty="0" err="1" smtClean="0"/>
              <a:t>mmHg</a:t>
            </a:r>
            <a:endParaRPr lang="de-DE" dirty="0" smtClean="0"/>
          </a:p>
        </p:txBody>
      </p:sp>
      <p:sp>
        <p:nvSpPr>
          <p:cNvPr id="3" name="Abgerundetes Rechteck 2"/>
          <p:cNvSpPr/>
          <p:nvPr/>
        </p:nvSpPr>
        <p:spPr bwMode="auto">
          <a:xfrm>
            <a:off x="3567113" y="925511"/>
            <a:ext cx="5253037" cy="561975"/>
          </a:xfrm>
          <a:prstGeom prst="roundRect">
            <a:avLst/>
          </a:prstGeom>
          <a:solidFill>
            <a:srgbClr val="FFC000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3648105" y="1000095"/>
            <a:ext cx="5076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err="1" smtClean="0"/>
              <a:t>Oxygenierungsindex</a:t>
            </a:r>
            <a:r>
              <a:rPr lang="de-DE" dirty="0" smtClean="0"/>
              <a:t> nach Horowitz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6225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– </a:t>
            </a:r>
            <a:r>
              <a:rPr lang="de-DE" altLang="de-DE" dirty="0" err="1" smtClean="0">
                <a:latin typeface="Helvetica" pitchFamily="34" charset="0"/>
              </a:rPr>
              <a:t>Messort</a:t>
            </a:r>
            <a:r>
              <a:rPr lang="de-DE" altLang="de-DE" dirty="0" smtClean="0">
                <a:latin typeface="Helvetica" pitchFamily="34" charset="0"/>
              </a:rPr>
              <a:t> - zentralvenös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1892826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pCO</a:t>
            </a:r>
            <a:r>
              <a:rPr lang="de-DE" baseline="-25000" dirty="0" smtClean="0"/>
              <a:t>2</a:t>
            </a:r>
            <a:r>
              <a:rPr lang="de-DE" dirty="0" smtClean="0"/>
              <a:t> und </a:t>
            </a:r>
            <a:r>
              <a:rPr lang="de-DE" dirty="0" err="1" smtClean="0"/>
              <a:t>Bikarbonatwerte</a:t>
            </a:r>
            <a:r>
              <a:rPr lang="de-DE" dirty="0" smtClean="0"/>
              <a:t> arteriell und zentralvenös?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pzvCO</a:t>
            </a:r>
            <a:r>
              <a:rPr lang="de-DE" baseline="-25000" dirty="0" smtClean="0"/>
              <a:t>2</a:t>
            </a:r>
            <a:r>
              <a:rPr lang="de-DE" dirty="0" smtClean="0"/>
              <a:t> und paCO</a:t>
            </a:r>
            <a:r>
              <a:rPr lang="de-DE" baseline="-25000" dirty="0" smtClean="0"/>
              <a:t>2</a:t>
            </a:r>
            <a:r>
              <a:rPr lang="de-DE" dirty="0" smtClean="0"/>
              <a:t> 1-2mmHg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c(</a:t>
            </a:r>
            <a:r>
              <a:rPr lang="de-DE" dirty="0" err="1" smtClean="0"/>
              <a:t>zv</a:t>
            </a:r>
            <a:r>
              <a:rPr lang="de-DE" dirty="0" smtClean="0"/>
              <a:t>)HCO</a:t>
            </a:r>
            <a:r>
              <a:rPr lang="de-DE" baseline="-25000" dirty="0" smtClean="0"/>
              <a:t>3</a:t>
            </a:r>
            <a:r>
              <a:rPr lang="de-DE" baseline="30000" dirty="0" smtClean="0"/>
              <a:t>-</a:t>
            </a:r>
            <a:r>
              <a:rPr lang="de-DE" dirty="0" smtClean="0"/>
              <a:t> und c(a)HCO</a:t>
            </a:r>
            <a:r>
              <a:rPr lang="de-DE" baseline="-25000" dirty="0" smtClean="0"/>
              <a:t>3</a:t>
            </a:r>
            <a:r>
              <a:rPr lang="de-DE" baseline="30000" dirty="0" smtClean="0"/>
              <a:t>-</a:t>
            </a:r>
            <a:r>
              <a:rPr lang="de-DE" dirty="0" smtClean="0"/>
              <a:t> +/- 1mmol/l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vergrößerter Gradient zwischen art. und </a:t>
            </a:r>
            <a:r>
              <a:rPr lang="de-DE" dirty="0" err="1" smtClean="0"/>
              <a:t>zv</a:t>
            </a:r>
            <a:r>
              <a:rPr lang="de-DE" dirty="0" smtClean="0"/>
              <a:t> CO</a:t>
            </a:r>
            <a:r>
              <a:rPr lang="de-DE" baseline="-25000" dirty="0" smtClean="0"/>
              <a:t>2</a:t>
            </a:r>
            <a:r>
              <a:rPr lang="de-DE" dirty="0" smtClean="0"/>
              <a:t> und HCO</a:t>
            </a:r>
            <a:r>
              <a:rPr lang="de-DE" baseline="-25000" dirty="0" smtClean="0"/>
              <a:t>3</a:t>
            </a:r>
            <a:r>
              <a:rPr lang="de-DE" baseline="30000" dirty="0" smtClean="0"/>
              <a:t>-</a:t>
            </a:r>
            <a:r>
              <a:rPr lang="de-DE" dirty="0" smtClean="0"/>
              <a:t> deutet auf Minderperfusion und Gewebeazidose hin</a:t>
            </a:r>
          </a:p>
        </p:txBody>
      </p:sp>
    </p:spTree>
    <p:extLst>
      <p:ext uri="{BB962C8B-B14F-4D97-AF65-F5344CB8AC3E}">
        <p14:creationId xmlns:p14="http://schemas.microsoft.com/office/powerpoint/2010/main" val="387854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>
                <a:latin typeface="Helvetica" pitchFamily="34" charset="0"/>
              </a:rPr>
              <a:t>Säure-Base-Störungen: Kompensationsmechanismen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523" y="2565401"/>
            <a:ext cx="4921753" cy="604308"/>
          </a:xfrm>
          <a:prstGeom prst="rect">
            <a:avLst/>
          </a:prstGeom>
        </p:spPr>
      </p:pic>
      <p:grpSp>
        <p:nvGrpSpPr>
          <p:cNvPr id="5" name="Gruppieren 4"/>
          <p:cNvGrpSpPr/>
          <p:nvPr/>
        </p:nvGrpSpPr>
        <p:grpSpPr>
          <a:xfrm>
            <a:off x="694697" y="1219205"/>
            <a:ext cx="3672576" cy="1066800"/>
            <a:chOff x="694697" y="1219205"/>
            <a:chExt cx="3672576" cy="1066800"/>
          </a:xfrm>
        </p:grpSpPr>
        <p:sp>
          <p:nvSpPr>
            <p:cNvPr id="2" name="Abgerundetes Rechteck 1"/>
            <p:cNvSpPr/>
            <p:nvPr/>
          </p:nvSpPr>
          <p:spPr bwMode="auto">
            <a:xfrm>
              <a:off x="971602" y="1219205"/>
              <a:ext cx="3095625" cy="1066800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" name="Textfeld 2"/>
            <p:cNvSpPr txBox="1"/>
            <p:nvPr/>
          </p:nvSpPr>
          <p:spPr>
            <a:xfrm>
              <a:off x="694697" y="1390650"/>
              <a:ext cx="36725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/>
                <a:t>Respiratorische Störung</a:t>
              </a:r>
            </a:p>
            <a:p>
              <a:pPr algn="ctr"/>
              <a:r>
                <a:rPr lang="de-DE" dirty="0" smtClean="0"/>
                <a:t>Änderung des pCO</a:t>
              </a:r>
              <a:r>
                <a:rPr lang="de-DE" baseline="-25000" dirty="0" smtClean="0"/>
                <a:t>2</a:t>
              </a:r>
              <a:endParaRPr lang="de-DE" baseline="-25000" dirty="0"/>
            </a:p>
          </p:txBody>
        </p:sp>
      </p:grpSp>
      <p:sp>
        <p:nvSpPr>
          <p:cNvPr id="7" name="Abgerundetes Rechteck 6"/>
          <p:cNvSpPr/>
          <p:nvPr/>
        </p:nvSpPr>
        <p:spPr bwMode="auto">
          <a:xfrm>
            <a:off x="5291589" y="1218515"/>
            <a:ext cx="2743200" cy="1066800"/>
          </a:xfrm>
          <a:prstGeom prst="roundRect">
            <a:avLst/>
          </a:prstGeom>
          <a:solidFill>
            <a:srgbClr val="FFC000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4807849" y="1428750"/>
            <a:ext cx="3672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Metabolische Störung</a:t>
            </a:r>
          </a:p>
          <a:p>
            <a:pPr algn="ctr"/>
            <a:r>
              <a:rPr lang="de-DE" dirty="0" smtClean="0"/>
              <a:t>Änderung der cHCO</a:t>
            </a:r>
            <a:r>
              <a:rPr lang="de-DE" baseline="-25000" dirty="0" smtClean="0"/>
              <a:t>3</a:t>
            </a:r>
            <a:r>
              <a:rPr lang="de-DE" dirty="0" smtClean="0"/>
              <a:t>-</a:t>
            </a:r>
            <a:endParaRPr lang="de-DE" dirty="0"/>
          </a:p>
        </p:txBody>
      </p:sp>
      <p:grpSp>
        <p:nvGrpSpPr>
          <p:cNvPr id="10" name="Gruppieren 9"/>
          <p:cNvGrpSpPr/>
          <p:nvPr/>
        </p:nvGrpSpPr>
        <p:grpSpPr>
          <a:xfrm>
            <a:off x="911795" y="3601764"/>
            <a:ext cx="3252787" cy="595312"/>
            <a:chOff x="1223963" y="4367214"/>
            <a:chExt cx="3252787" cy="595312"/>
          </a:xfrm>
        </p:grpSpPr>
        <p:sp>
          <p:nvSpPr>
            <p:cNvPr id="6" name="Abgerundetes Rechteck 5"/>
            <p:cNvSpPr/>
            <p:nvPr/>
          </p:nvSpPr>
          <p:spPr bwMode="auto">
            <a:xfrm>
              <a:off x="1223963" y="4367214"/>
              <a:ext cx="3252787" cy="595312"/>
            </a:xfrm>
            <a:prstGeom prst="roundRect">
              <a:avLst/>
            </a:prstGeom>
            <a:solidFill>
              <a:srgbClr val="92D050"/>
            </a:solidFill>
            <a:ln w="381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Textfeld 8"/>
            <p:cNvSpPr txBox="1"/>
            <p:nvPr/>
          </p:nvSpPr>
          <p:spPr>
            <a:xfrm>
              <a:off x="1231167" y="4480204"/>
              <a:ext cx="31575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/>
                <a:t>Kompensation durch Niere </a:t>
              </a:r>
              <a:endParaRPr lang="de-DE" dirty="0"/>
            </a:p>
          </p:txBody>
        </p:sp>
      </p:grpSp>
      <p:pic>
        <p:nvPicPr>
          <p:cNvPr id="13" name="Grafi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775" y="4664075"/>
            <a:ext cx="12573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uppieren 13"/>
          <p:cNvGrpSpPr/>
          <p:nvPr/>
        </p:nvGrpSpPr>
        <p:grpSpPr>
          <a:xfrm>
            <a:off x="5095591" y="3630337"/>
            <a:ext cx="3252787" cy="595312"/>
            <a:chOff x="5262563" y="4254224"/>
            <a:chExt cx="3252787" cy="595312"/>
          </a:xfrm>
        </p:grpSpPr>
        <p:sp>
          <p:nvSpPr>
            <p:cNvPr id="15" name="Abgerundetes Rechteck 14"/>
            <p:cNvSpPr/>
            <p:nvPr/>
          </p:nvSpPr>
          <p:spPr bwMode="auto">
            <a:xfrm>
              <a:off x="5262563" y="4254224"/>
              <a:ext cx="3252787" cy="595312"/>
            </a:xfrm>
            <a:prstGeom prst="roundRect">
              <a:avLst/>
            </a:prstGeom>
            <a:solidFill>
              <a:srgbClr val="92D050"/>
            </a:solidFill>
            <a:ln w="3810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Textfeld 15"/>
            <p:cNvSpPr txBox="1"/>
            <p:nvPr/>
          </p:nvSpPr>
          <p:spPr>
            <a:xfrm>
              <a:off x="5276846" y="4367214"/>
              <a:ext cx="31575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/>
                <a:t>Kompensation durch Lunge </a:t>
              </a:r>
              <a:endParaRPr lang="de-DE" dirty="0"/>
            </a:p>
          </p:txBody>
        </p:sp>
      </p:grpSp>
      <p:pic>
        <p:nvPicPr>
          <p:cNvPr id="11" name="Grafi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513" y="4484231"/>
            <a:ext cx="1942941" cy="1949905"/>
          </a:xfrm>
          <a:prstGeom prst="rect">
            <a:avLst/>
          </a:prstGeom>
        </p:spPr>
      </p:pic>
      <p:sp>
        <p:nvSpPr>
          <p:cNvPr id="12" name="Pfeil nach oben 11"/>
          <p:cNvSpPr/>
          <p:nvPr/>
        </p:nvSpPr>
        <p:spPr bwMode="auto">
          <a:xfrm>
            <a:off x="1657350" y="2438397"/>
            <a:ext cx="276225" cy="1004887"/>
          </a:xfrm>
          <a:prstGeom prst="upArrow">
            <a:avLst/>
          </a:prstGeom>
          <a:solidFill>
            <a:srgbClr val="FF33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Pfeil nach oben 19"/>
          <p:cNvSpPr/>
          <p:nvPr/>
        </p:nvSpPr>
        <p:spPr bwMode="auto">
          <a:xfrm>
            <a:off x="7296158" y="2459824"/>
            <a:ext cx="276225" cy="1004887"/>
          </a:xfrm>
          <a:prstGeom prst="upArrow">
            <a:avLst/>
          </a:prstGeom>
          <a:solidFill>
            <a:srgbClr val="FF33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93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Säure-Base-Störungen: Kompensationsmechanismen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22" name="Textfeld 16"/>
          <p:cNvSpPr txBox="1">
            <a:spLocks noChangeArrowheads="1"/>
          </p:cNvSpPr>
          <p:nvPr/>
        </p:nvSpPr>
        <p:spPr bwMode="auto">
          <a:xfrm>
            <a:off x="4781519" y="6592545"/>
            <a:ext cx="4059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z="1000" dirty="0" err="1"/>
              <a:t>Deetjen</a:t>
            </a:r>
            <a:r>
              <a:rPr lang="de-DE" sz="1000" dirty="0"/>
              <a:t>, Speckmann, </a:t>
            </a:r>
            <a:r>
              <a:rPr lang="de-DE" sz="1000" dirty="0" err="1"/>
              <a:t>Hescheler</a:t>
            </a:r>
            <a:r>
              <a:rPr lang="de-DE" sz="1000" dirty="0"/>
              <a:t>, 2005</a:t>
            </a:r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75" y="844349"/>
            <a:ext cx="4682075" cy="5826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afik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63" y="844351"/>
            <a:ext cx="8530432" cy="5871225"/>
          </a:xfrm>
          <a:prstGeom prst="rect">
            <a:avLst/>
          </a:prstGeom>
        </p:spPr>
      </p:pic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Säure-Base-Störungen: Kompensationsmechanismen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22" name="Textfeld 16"/>
          <p:cNvSpPr txBox="1">
            <a:spLocks noChangeArrowheads="1"/>
          </p:cNvSpPr>
          <p:nvPr/>
        </p:nvSpPr>
        <p:spPr bwMode="auto">
          <a:xfrm>
            <a:off x="4781519" y="6592545"/>
            <a:ext cx="4059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z="1000" dirty="0" err="1"/>
              <a:t>Deetjen</a:t>
            </a:r>
            <a:r>
              <a:rPr lang="de-DE" sz="1000" dirty="0"/>
              <a:t>, Speckmann, </a:t>
            </a:r>
            <a:r>
              <a:rPr lang="de-DE" sz="1000" dirty="0" err="1"/>
              <a:t>Hescheler</a:t>
            </a:r>
            <a:r>
              <a:rPr lang="de-DE" sz="1000" dirty="0"/>
              <a:t>, 2005</a:t>
            </a:r>
          </a:p>
        </p:txBody>
      </p:sp>
    </p:spTree>
    <p:extLst>
      <p:ext uri="{BB962C8B-B14F-4D97-AF65-F5344CB8AC3E}">
        <p14:creationId xmlns:p14="http://schemas.microsoft.com/office/powerpoint/2010/main" val="97799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afik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63" y="844351"/>
            <a:ext cx="8530432" cy="5871225"/>
          </a:xfrm>
          <a:prstGeom prst="rect">
            <a:avLst/>
          </a:prstGeom>
        </p:spPr>
      </p:pic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Säure-Base-Störungen: Kompensationsmechanismen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22" name="Textfeld 16"/>
          <p:cNvSpPr txBox="1">
            <a:spLocks noChangeArrowheads="1"/>
          </p:cNvSpPr>
          <p:nvPr/>
        </p:nvSpPr>
        <p:spPr bwMode="auto">
          <a:xfrm>
            <a:off x="4781519" y="6592545"/>
            <a:ext cx="40592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sz="1000" dirty="0" err="1"/>
              <a:t>Deetjen</a:t>
            </a:r>
            <a:r>
              <a:rPr lang="de-DE" sz="1000" dirty="0"/>
              <a:t>, Speckmann, </a:t>
            </a:r>
            <a:r>
              <a:rPr lang="de-DE" sz="1000" dirty="0" err="1"/>
              <a:t>Hescheler</a:t>
            </a:r>
            <a:r>
              <a:rPr lang="de-DE" sz="1000" dirty="0"/>
              <a:t>, 2005</a:t>
            </a:r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75" y="844349"/>
            <a:ext cx="4682075" cy="582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34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Zwei Patienten – eine BGA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914368"/>
            <a:ext cx="8077200" cy="410881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 Wert: 7,2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paCO2 70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paO2 75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HCO3- 28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BE -0,2 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Patient 1</a:t>
            </a:r>
            <a:r>
              <a:rPr lang="de-DE" dirty="0" smtClean="0"/>
              <a:t>: Junger, gesunder Patient im AWR nach Allgemeinanästhesie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Resp. Azidose bei Opiatüberhang</a:t>
            </a: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>
              <a:latin typeface="Helvetica" pitchFamily="34" charset="0"/>
            </a:endParaRPr>
          </a:p>
        </p:txBody>
      </p:sp>
      <p:grpSp>
        <p:nvGrpSpPr>
          <p:cNvPr id="16" name="Gruppieren 15"/>
          <p:cNvGrpSpPr/>
          <p:nvPr/>
        </p:nvGrpSpPr>
        <p:grpSpPr>
          <a:xfrm>
            <a:off x="3592579" y="1399476"/>
            <a:ext cx="4598002" cy="1456107"/>
            <a:chOff x="3592579" y="1399476"/>
            <a:chExt cx="4598002" cy="1456107"/>
          </a:xfrm>
        </p:grpSpPr>
        <p:sp>
          <p:nvSpPr>
            <p:cNvPr id="12" name="Abgerundetes Rechteck 11"/>
            <p:cNvSpPr/>
            <p:nvPr/>
          </p:nvSpPr>
          <p:spPr bwMode="auto">
            <a:xfrm>
              <a:off x="3592579" y="1399476"/>
              <a:ext cx="4598002" cy="1456107"/>
            </a:xfrm>
            <a:prstGeom prst="roundRect">
              <a:avLst/>
            </a:prstGeom>
            <a:solidFill>
              <a:srgbClr val="FFC000"/>
            </a:solidFill>
            <a:ln w="28575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" name="Textfeld 12"/>
            <p:cNvSpPr txBox="1"/>
            <p:nvPr/>
          </p:nvSpPr>
          <p:spPr>
            <a:xfrm>
              <a:off x="3718238" y="1665864"/>
              <a:ext cx="42513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/>
                <a:t>Merkregel „Bostoner Schule“</a:t>
              </a:r>
            </a:p>
            <a:p>
              <a:pPr algn="ctr"/>
              <a:r>
                <a:rPr lang="de-DE" dirty="0" smtClean="0"/>
                <a:t>Akute. resp. Azidose: </a:t>
              </a:r>
            </a:p>
            <a:p>
              <a:pPr algn="ctr"/>
              <a:r>
                <a:rPr lang="de-DE" dirty="0" smtClean="0"/>
                <a:t>paCO2   10mmhg </a:t>
              </a:r>
              <a:r>
                <a:rPr lang="de-DE" dirty="0" smtClean="0">
                  <a:sym typeface="Wingdings" pitchFamily="2" charset="2"/>
                </a:rPr>
                <a:t> HCO3-   1mmHg</a:t>
              </a:r>
              <a:endParaRPr lang="de-DE" dirty="0"/>
            </a:p>
          </p:txBody>
        </p:sp>
        <p:sp>
          <p:nvSpPr>
            <p:cNvPr id="14" name="Pfeil nach oben 13"/>
            <p:cNvSpPr/>
            <p:nvPr/>
          </p:nvSpPr>
          <p:spPr bwMode="auto">
            <a:xfrm>
              <a:off x="4673172" y="2303274"/>
              <a:ext cx="112675" cy="264352"/>
            </a:xfrm>
            <a:prstGeom prst="up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" name="Pfeil nach oben 14"/>
            <p:cNvSpPr/>
            <p:nvPr/>
          </p:nvSpPr>
          <p:spPr bwMode="auto">
            <a:xfrm>
              <a:off x="6817533" y="2255863"/>
              <a:ext cx="112675" cy="264352"/>
            </a:xfrm>
            <a:prstGeom prst="up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943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Zwei Patienten – eine BGA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914368"/>
            <a:ext cx="8077200" cy="715580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 Wert: 7,2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paCO2 70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paO2 75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HCO3- 28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BE -0,2 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Patient 1</a:t>
            </a:r>
            <a:r>
              <a:rPr lang="de-DE" dirty="0" smtClean="0"/>
              <a:t>: Junger, gesunder Patient im AWR nach Allgemeinanästhesie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Resp. Azidose bei Opiatüberhang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Patient 2</a:t>
            </a:r>
            <a:r>
              <a:rPr lang="de-DE" dirty="0" smtClean="0"/>
              <a:t>: 70 jähriger Patient  mit COPD, aktuell Fieber, Dyspnoe und      Verwirrtheit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Chron. resp. Azidose mit renaler Kompensation (HCO3 Retention über Niere)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sym typeface="Wingdings" pitchFamily="2" charset="2"/>
              </a:rPr>
              <a:t>Zusätzlich metabolische Azidose bei Sepsis</a:t>
            </a: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HCO3- ändert sich um 3,5 mmol/l pro 10 </a:t>
            </a:r>
            <a:r>
              <a:rPr lang="de-DE" dirty="0" err="1"/>
              <a:t>mmHg</a:t>
            </a:r>
            <a:r>
              <a:rPr lang="de-DE" dirty="0"/>
              <a:t> CO2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sym typeface="Wingdings" pitchFamily="2" charset="2"/>
              </a:rPr>
              <a:t>HCO3- = 24mmol/l + 3*3,5mmol/l = 34,5mmol/l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>
              <a:latin typeface="Helvetica" pitchFamily="34" charset="0"/>
            </a:endParaRPr>
          </a:p>
        </p:txBody>
      </p:sp>
      <p:grpSp>
        <p:nvGrpSpPr>
          <p:cNvPr id="6" name="Gruppieren 5"/>
          <p:cNvGrpSpPr/>
          <p:nvPr/>
        </p:nvGrpSpPr>
        <p:grpSpPr>
          <a:xfrm>
            <a:off x="3627264" y="1317429"/>
            <a:ext cx="4598002" cy="1456107"/>
            <a:chOff x="3627264" y="1317429"/>
            <a:chExt cx="4598002" cy="1456107"/>
          </a:xfrm>
        </p:grpSpPr>
        <p:sp>
          <p:nvSpPr>
            <p:cNvPr id="2" name="Abgerundetes Rechteck 1"/>
            <p:cNvSpPr/>
            <p:nvPr/>
          </p:nvSpPr>
          <p:spPr bwMode="auto">
            <a:xfrm>
              <a:off x="3627264" y="1317429"/>
              <a:ext cx="4598002" cy="1456107"/>
            </a:xfrm>
            <a:prstGeom prst="roundRect">
              <a:avLst/>
            </a:prstGeom>
            <a:solidFill>
              <a:srgbClr val="FFC000"/>
            </a:solidFill>
            <a:ln w="28575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" name="Textfeld 2"/>
            <p:cNvSpPr txBox="1"/>
            <p:nvPr/>
          </p:nvSpPr>
          <p:spPr>
            <a:xfrm>
              <a:off x="3761609" y="1503776"/>
              <a:ext cx="42513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/>
                <a:t>Merkregel „Bostoner Schule“</a:t>
              </a:r>
            </a:p>
            <a:p>
              <a:pPr algn="ctr"/>
              <a:r>
                <a:rPr lang="de-DE" dirty="0" smtClean="0"/>
                <a:t>Chron. resp. Azidose: </a:t>
              </a:r>
            </a:p>
            <a:p>
              <a:pPr algn="ctr"/>
              <a:r>
                <a:rPr lang="de-DE" dirty="0" smtClean="0"/>
                <a:t>paCO2   10mmhg </a:t>
              </a:r>
              <a:r>
                <a:rPr lang="de-DE" dirty="0" smtClean="0">
                  <a:sym typeface="Wingdings" pitchFamily="2" charset="2"/>
                </a:rPr>
                <a:t> HCO3-   3,5mmHg</a:t>
              </a:r>
              <a:endParaRPr lang="de-DE" dirty="0"/>
            </a:p>
          </p:txBody>
        </p:sp>
        <p:sp>
          <p:nvSpPr>
            <p:cNvPr id="4" name="Pfeil nach oben 3"/>
            <p:cNvSpPr/>
            <p:nvPr/>
          </p:nvSpPr>
          <p:spPr bwMode="auto">
            <a:xfrm>
              <a:off x="4632662" y="2119155"/>
              <a:ext cx="112675" cy="264352"/>
            </a:xfrm>
            <a:prstGeom prst="up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Pfeil nach oben 8"/>
            <p:cNvSpPr/>
            <p:nvPr/>
          </p:nvSpPr>
          <p:spPr bwMode="auto">
            <a:xfrm>
              <a:off x="6761206" y="2114821"/>
              <a:ext cx="112675" cy="264352"/>
            </a:xfrm>
            <a:prstGeom prst="up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589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Zwei Patienten – eine BGA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914368"/>
            <a:ext cx="8077200" cy="715580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pH Wert: 7,2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paCO2 70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paO2 75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HCO3- 28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BE -0,2 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Patient 1</a:t>
            </a:r>
            <a:r>
              <a:rPr lang="de-DE" dirty="0" smtClean="0"/>
              <a:t>: Junger, gesunder Patient im AWR nach Allgemeinanästhesie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Resp. Azidose bei Opiatüberhang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Patient 2</a:t>
            </a:r>
            <a:r>
              <a:rPr lang="de-DE" dirty="0" smtClean="0"/>
              <a:t>: 70 jähriger Patient  mit COPD, aktuell Fieber, Dyspnoe und      Verwirrtheit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Chron. resp. Azidose mit renaler Kompensation (HCO3 Retention über Niere)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sym typeface="Wingdings" pitchFamily="2" charset="2"/>
              </a:rPr>
              <a:t>Zusätzlich metabolische Azidose bei Sepsis</a:t>
            </a:r>
            <a:endParaRPr lang="de-DE" dirty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HCO3- ändert sich um 3,5 mmol/l pro 10 </a:t>
            </a:r>
            <a:r>
              <a:rPr lang="de-DE" dirty="0" err="1" smtClean="0"/>
              <a:t>mmHg</a:t>
            </a:r>
            <a:r>
              <a:rPr lang="de-DE" dirty="0" smtClean="0"/>
              <a:t> CO2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sym typeface="Wingdings" pitchFamily="2" charset="2"/>
              </a:rPr>
              <a:t>HCO3- = 24mmol/l + 3*3,5mmol/l = 34,5mmol/l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>
              <a:latin typeface="Helvetica" pitchFamily="34" charset="0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4320648" y="1599115"/>
            <a:ext cx="34539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BGA nicht ohne Anamnese des Patienten beurteilen</a:t>
            </a:r>
            <a:endParaRPr lang="de-DE" dirty="0"/>
          </a:p>
        </p:txBody>
      </p:sp>
      <p:grpSp>
        <p:nvGrpSpPr>
          <p:cNvPr id="10" name="Gruppieren 9"/>
          <p:cNvGrpSpPr/>
          <p:nvPr/>
        </p:nvGrpSpPr>
        <p:grpSpPr>
          <a:xfrm>
            <a:off x="3765920" y="1430129"/>
            <a:ext cx="4689008" cy="996740"/>
            <a:chOff x="3765920" y="1430129"/>
            <a:chExt cx="4689008" cy="996740"/>
          </a:xfrm>
        </p:grpSpPr>
        <p:sp>
          <p:nvSpPr>
            <p:cNvPr id="6" name="Abgerundetes Rechteck 5"/>
            <p:cNvSpPr/>
            <p:nvPr/>
          </p:nvSpPr>
          <p:spPr bwMode="auto">
            <a:xfrm>
              <a:off x="3765920" y="1430129"/>
              <a:ext cx="4689008" cy="996740"/>
            </a:xfrm>
            <a:prstGeom prst="roundRect">
              <a:avLst/>
            </a:prstGeom>
            <a:noFill/>
            <a:ln w="38100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Textfeld 8"/>
            <p:cNvSpPr txBox="1"/>
            <p:nvPr/>
          </p:nvSpPr>
          <p:spPr>
            <a:xfrm>
              <a:off x="3904618" y="1460615"/>
              <a:ext cx="32069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5400" b="1" dirty="0">
                  <a:solidFill>
                    <a:srgbClr val="FF0000"/>
                  </a:solidFill>
                </a:rPr>
                <a:t>!</a:t>
              </a:r>
            </a:p>
          </p:txBody>
        </p:sp>
        <p:sp>
          <p:nvSpPr>
            <p:cNvPr id="12" name="Textfeld 11"/>
            <p:cNvSpPr txBox="1"/>
            <p:nvPr/>
          </p:nvSpPr>
          <p:spPr>
            <a:xfrm>
              <a:off x="7896631" y="1466834"/>
              <a:ext cx="32069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5400" b="1" dirty="0">
                  <a:solidFill>
                    <a:srgbClr val="FF0000"/>
                  </a:solidFill>
                </a:rPr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9471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Bostoner Schule 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120032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empirisch an Patientenkollektiv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r>
              <a:rPr lang="de-DE" dirty="0" smtClean="0"/>
              <a:t>ermittelt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Anamnese ist entscheidend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172" y="869078"/>
            <a:ext cx="4285212" cy="3863267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5187378" y="4680329"/>
            <a:ext cx="38090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err="1" smtClean="0"/>
              <a:t>Deetjen</a:t>
            </a:r>
            <a:r>
              <a:rPr lang="de-DE" sz="1200" dirty="0" smtClean="0"/>
              <a:t> et al, </a:t>
            </a:r>
            <a:r>
              <a:rPr lang="de-DE" sz="1200" dirty="0" err="1"/>
              <a:t>Anaesthesist</a:t>
            </a:r>
            <a:r>
              <a:rPr lang="de-DE" sz="1200" dirty="0"/>
              <a:t> 2012 · 61:989–1000 </a:t>
            </a:r>
          </a:p>
        </p:txBody>
      </p:sp>
    </p:spTree>
    <p:extLst>
      <p:ext uri="{BB962C8B-B14F-4D97-AF65-F5344CB8AC3E}">
        <p14:creationId xmlns:p14="http://schemas.microsoft.com/office/powerpoint/2010/main" val="279664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Kopenhagener Schule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44682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Anamnese primär irrelevant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Über Van </a:t>
            </a:r>
            <a:r>
              <a:rPr lang="de-DE" dirty="0" err="1" smtClean="0"/>
              <a:t>Slyke</a:t>
            </a:r>
            <a:r>
              <a:rPr lang="de-DE" dirty="0" smtClean="0"/>
              <a:t> Formel wurde der Begriff des BE (Base Exzess) definiert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/>
              <a:t> </a:t>
            </a:r>
            <a:r>
              <a:rPr lang="de-DE" dirty="0" smtClean="0"/>
              <a:t>reine chron. resp. Azidose liefert folgende Werte: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pH Wert: 7,31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HCO3- 36,8 mmol/l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BE 9,8 mmol/l</a:t>
            </a:r>
          </a:p>
        </p:txBody>
      </p:sp>
      <p:sp>
        <p:nvSpPr>
          <p:cNvPr id="5" name="Rechteck 4"/>
          <p:cNvSpPr/>
          <p:nvPr/>
        </p:nvSpPr>
        <p:spPr>
          <a:xfrm>
            <a:off x="6580646" y="4524683"/>
            <a:ext cx="2286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pH Wert: 7,2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paCO2 70 </a:t>
            </a:r>
            <a:r>
              <a:rPr lang="de-DE" dirty="0" err="1"/>
              <a:t>mmHg</a:t>
            </a: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paO2 75 </a:t>
            </a:r>
            <a:r>
              <a:rPr lang="de-DE" dirty="0" err="1"/>
              <a:t>mmHg</a:t>
            </a: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HCO3- 28 </a:t>
            </a:r>
            <a:r>
              <a:rPr lang="de-DE" dirty="0" err="1"/>
              <a:t>mmHg</a:t>
            </a: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BE -0,2 mmol/l</a:t>
            </a:r>
          </a:p>
        </p:txBody>
      </p:sp>
    </p:spTree>
    <p:extLst>
      <p:ext uri="{BB962C8B-B14F-4D97-AF65-F5344CB8AC3E}">
        <p14:creationId xmlns:p14="http://schemas.microsoft.com/office/powerpoint/2010/main" val="288028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54" y="862002"/>
            <a:ext cx="5125928" cy="591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err="1" smtClean="0">
                <a:latin typeface="Helvetica" pitchFamily="34" charset="0"/>
              </a:rPr>
              <a:t>Siggaard</a:t>
            </a:r>
            <a:r>
              <a:rPr lang="de-DE" altLang="de-DE" dirty="0" smtClean="0">
                <a:latin typeface="Helvetica" pitchFamily="34" charset="0"/>
              </a:rPr>
              <a:t>-Andersen-Diagramm</a:t>
            </a:r>
            <a:endParaRPr lang="de-DE" altLang="de-DE" dirty="0">
              <a:latin typeface="Helvetica" pitchFamily="34" charset="0"/>
            </a:endParaRPr>
          </a:p>
        </p:txBody>
      </p:sp>
      <p:grpSp>
        <p:nvGrpSpPr>
          <p:cNvPr id="15" name="Gruppieren 14"/>
          <p:cNvGrpSpPr/>
          <p:nvPr/>
        </p:nvGrpSpPr>
        <p:grpSpPr>
          <a:xfrm>
            <a:off x="372694" y="1083412"/>
            <a:ext cx="3102893" cy="1222089"/>
            <a:chOff x="372694" y="1083412"/>
            <a:chExt cx="3102893" cy="1222089"/>
          </a:xfrm>
        </p:grpSpPr>
        <p:grpSp>
          <p:nvGrpSpPr>
            <p:cNvPr id="14" name="Gruppieren 13"/>
            <p:cNvGrpSpPr/>
            <p:nvPr/>
          </p:nvGrpSpPr>
          <p:grpSpPr>
            <a:xfrm>
              <a:off x="372694" y="1191754"/>
              <a:ext cx="1802798" cy="1113747"/>
              <a:chOff x="372694" y="1191754"/>
              <a:chExt cx="1802798" cy="1113747"/>
            </a:xfrm>
          </p:grpSpPr>
          <p:cxnSp>
            <p:nvCxnSpPr>
              <p:cNvPr id="8" name="Gerade Verbindung 7"/>
              <p:cNvCxnSpPr/>
              <p:nvPr/>
            </p:nvCxnSpPr>
            <p:spPr bwMode="auto">
              <a:xfrm flipH="1">
                <a:off x="1230756" y="1191754"/>
                <a:ext cx="944736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0056B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" name="Gerade Verbindung 9"/>
              <p:cNvCxnSpPr/>
              <p:nvPr/>
            </p:nvCxnSpPr>
            <p:spPr bwMode="auto">
              <a:xfrm flipH="1">
                <a:off x="372694" y="1295761"/>
                <a:ext cx="608877" cy="100974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0056B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" name="Gerade Verbindung 11"/>
              <p:cNvCxnSpPr/>
              <p:nvPr/>
            </p:nvCxnSpPr>
            <p:spPr bwMode="auto">
              <a:xfrm flipH="1">
                <a:off x="1018408" y="1191754"/>
                <a:ext cx="212348" cy="104007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0056B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3" name="Abgerundetes Rechteck 2"/>
            <p:cNvSpPr/>
            <p:nvPr/>
          </p:nvSpPr>
          <p:spPr bwMode="auto">
            <a:xfrm>
              <a:off x="2452845" y="1083412"/>
              <a:ext cx="1022742" cy="632712"/>
            </a:xfrm>
            <a:prstGeom prst="roundRect">
              <a:avLst/>
            </a:prstGeom>
            <a:noFill/>
            <a:ln w="28575" cap="flat" cmpd="sng" algn="ctr">
              <a:solidFill>
                <a:srgbClr val="0056B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16" name="Gruppieren 15"/>
          <p:cNvGrpSpPr/>
          <p:nvPr/>
        </p:nvGrpSpPr>
        <p:grpSpPr>
          <a:xfrm>
            <a:off x="3588262" y="1191754"/>
            <a:ext cx="1105080" cy="4940360"/>
            <a:chOff x="3588262" y="1191754"/>
            <a:chExt cx="1105080" cy="4940360"/>
          </a:xfrm>
        </p:grpSpPr>
        <p:sp>
          <p:nvSpPr>
            <p:cNvPr id="2" name="Abgerundetes Rechteck 1"/>
            <p:cNvSpPr/>
            <p:nvPr/>
          </p:nvSpPr>
          <p:spPr bwMode="auto">
            <a:xfrm>
              <a:off x="3588262" y="1412770"/>
              <a:ext cx="1105080" cy="892731"/>
            </a:xfrm>
            <a:prstGeom prst="roundRect">
              <a:avLst/>
            </a:prstGeom>
            <a:noFill/>
            <a:ln w="28575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6" name="Gerade Verbindung 5"/>
            <p:cNvCxnSpPr/>
            <p:nvPr/>
          </p:nvCxnSpPr>
          <p:spPr bwMode="auto">
            <a:xfrm>
              <a:off x="4693342" y="1191754"/>
              <a:ext cx="0" cy="4940360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9" name="Gruppieren 18"/>
          <p:cNvGrpSpPr/>
          <p:nvPr/>
        </p:nvGrpSpPr>
        <p:grpSpPr>
          <a:xfrm>
            <a:off x="342358" y="5555738"/>
            <a:ext cx="4307648" cy="576376"/>
            <a:chOff x="342358" y="5555738"/>
            <a:chExt cx="4307648" cy="576376"/>
          </a:xfrm>
        </p:grpSpPr>
        <p:sp>
          <p:nvSpPr>
            <p:cNvPr id="4" name="Abgerundetes Rechteck 3"/>
            <p:cNvSpPr/>
            <p:nvPr/>
          </p:nvSpPr>
          <p:spPr bwMode="auto">
            <a:xfrm>
              <a:off x="342358" y="5555738"/>
              <a:ext cx="1278427" cy="524372"/>
            </a:xfrm>
            <a:prstGeom prst="roundRect">
              <a:avLst/>
            </a:prstGeom>
            <a:noFill/>
            <a:ln w="28575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8" name="Gerade Verbindung 17"/>
            <p:cNvCxnSpPr/>
            <p:nvPr/>
          </p:nvCxnSpPr>
          <p:spPr bwMode="auto">
            <a:xfrm>
              <a:off x="372694" y="6132114"/>
              <a:ext cx="4277312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5" name="Gruppieren 4"/>
          <p:cNvGrpSpPr/>
          <p:nvPr/>
        </p:nvGrpSpPr>
        <p:grpSpPr>
          <a:xfrm>
            <a:off x="2795764" y="3466919"/>
            <a:ext cx="2218268" cy="3029944"/>
            <a:chOff x="2795764" y="3466919"/>
            <a:chExt cx="2218268" cy="3029944"/>
          </a:xfrm>
        </p:grpSpPr>
        <p:sp>
          <p:nvSpPr>
            <p:cNvPr id="20" name="Abgerundetes Rechteck 19"/>
            <p:cNvSpPr/>
            <p:nvPr/>
          </p:nvSpPr>
          <p:spPr bwMode="auto">
            <a:xfrm>
              <a:off x="4650006" y="3466919"/>
              <a:ext cx="364026" cy="303356"/>
            </a:xfrm>
            <a:prstGeom prst="roundRect">
              <a:avLst/>
            </a:prstGeom>
            <a:noFill/>
            <a:ln w="28575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Abgerundetes Rechteck 23"/>
            <p:cNvSpPr/>
            <p:nvPr/>
          </p:nvSpPr>
          <p:spPr bwMode="auto">
            <a:xfrm>
              <a:off x="2834929" y="6193507"/>
              <a:ext cx="364026" cy="303356"/>
            </a:xfrm>
            <a:prstGeom prst="roundRect">
              <a:avLst/>
            </a:prstGeom>
            <a:noFill/>
            <a:ln w="28575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Abgerundetes Rechteck 24"/>
            <p:cNvSpPr/>
            <p:nvPr/>
          </p:nvSpPr>
          <p:spPr bwMode="auto">
            <a:xfrm>
              <a:off x="2795764" y="3493633"/>
              <a:ext cx="364026" cy="303356"/>
            </a:xfrm>
            <a:prstGeom prst="roundRect">
              <a:avLst/>
            </a:prstGeom>
            <a:noFill/>
            <a:ln w="28575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1" name="Ellipse 20"/>
          <p:cNvSpPr/>
          <p:nvPr/>
        </p:nvSpPr>
        <p:spPr bwMode="auto">
          <a:xfrm>
            <a:off x="3111560" y="3232899"/>
            <a:ext cx="130010" cy="236184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1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54" y="862002"/>
            <a:ext cx="5125928" cy="591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err="1" smtClean="0">
                <a:latin typeface="Helvetica" pitchFamily="34" charset="0"/>
              </a:rPr>
              <a:t>Siggaard</a:t>
            </a:r>
            <a:r>
              <a:rPr lang="de-DE" altLang="de-DE" dirty="0" smtClean="0">
                <a:latin typeface="Helvetica" pitchFamily="34" charset="0"/>
              </a:rPr>
              <a:t>-Andersen-Diagramm</a:t>
            </a:r>
            <a:endParaRPr lang="de-DE" altLang="de-DE" dirty="0">
              <a:latin typeface="Helvetica" pitchFamily="34" charset="0"/>
            </a:endParaRPr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788" y="1252808"/>
            <a:ext cx="3070307" cy="2850345"/>
          </a:xfrm>
          <a:prstGeom prst="rect">
            <a:avLst/>
          </a:prstGeom>
          <a:noFill/>
        </p:spPr>
      </p:pic>
      <p:pic>
        <p:nvPicPr>
          <p:cNvPr id="22" name="Grafi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673" y="4052685"/>
            <a:ext cx="3632313" cy="2611437"/>
          </a:xfrm>
          <a:prstGeom prst="rect">
            <a:avLst/>
          </a:prstGeom>
        </p:spPr>
      </p:pic>
      <p:cxnSp>
        <p:nvCxnSpPr>
          <p:cNvPr id="3" name="Gerade Verbindung 2"/>
          <p:cNvCxnSpPr/>
          <p:nvPr/>
        </p:nvCxnSpPr>
        <p:spPr bwMode="auto">
          <a:xfrm>
            <a:off x="1447439" y="1421437"/>
            <a:ext cx="3011886" cy="379627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Gerade Verbindung 13"/>
          <p:cNvCxnSpPr/>
          <p:nvPr/>
        </p:nvCxnSpPr>
        <p:spPr bwMode="auto">
          <a:xfrm>
            <a:off x="1292150" y="1664844"/>
            <a:ext cx="2885488" cy="38388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" name="Abgerundetes Rechteck 5"/>
          <p:cNvSpPr/>
          <p:nvPr/>
        </p:nvSpPr>
        <p:spPr bwMode="auto">
          <a:xfrm>
            <a:off x="5495064" y="1191755"/>
            <a:ext cx="2812539" cy="693383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Abgerundetes Rechteck 7"/>
          <p:cNvSpPr/>
          <p:nvPr/>
        </p:nvSpPr>
        <p:spPr bwMode="auto">
          <a:xfrm>
            <a:off x="5525401" y="3367249"/>
            <a:ext cx="2816873" cy="593706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Ellipse 9"/>
          <p:cNvSpPr/>
          <p:nvPr/>
        </p:nvSpPr>
        <p:spPr bwMode="auto">
          <a:xfrm>
            <a:off x="3111560" y="3232899"/>
            <a:ext cx="130010" cy="236184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7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54" y="862002"/>
            <a:ext cx="5125928" cy="591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err="1" smtClean="0">
                <a:latin typeface="Helvetica" pitchFamily="34" charset="0"/>
              </a:rPr>
              <a:t>Siggaard</a:t>
            </a:r>
            <a:r>
              <a:rPr lang="de-DE" altLang="de-DE" dirty="0" smtClean="0">
                <a:latin typeface="Helvetica" pitchFamily="34" charset="0"/>
              </a:rPr>
              <a:t>-Andersen-Diagramm</a:t>
            </a:r>
            <a:endParaRPr lang="de-DE" altLang="de-DE" dirty="0">
              <a:latin typeface="Helvetica" pitchFamily="34" charset="0"/>
            </a:endParaRPr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788" y="1252808"/>
            <a:ext cx="3070307" cy="2850345"/>
          </a:xfrm>
          <a:prstGeom prst="rect">
            <a:avLst/>
          </a:prstGeom>
          <a:noFill/>
        </p:spPr>
      </p:pic>
      <p:pic>
        <p:nvPicPr>
          <p:cNvPr id="22" name="Grafi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673" y="4052685"/>
            <a:ext cx="3632313" cy="2611437"/>
          </a:xfrm>
          <a:prstGeom prst="rect">
            <a:avLst/>
          </a:prstGeom>
        </p:spPr>
      </p:pic>
      <p:grpSp>
        <p:nvGrpSpPr>
          <p:cNvPr id="17" name="Gruppieren 16"/>
          <p:cNvGrpSpPr/>
          <p:nvPr/>
        </p:nvGrpSpPr>
        <p:grpSpPr>
          <a:xfrm>
            <a:off x="1555780" y="3601263"/>
            <a:ext cx="7241528" cy="2192826"/>
            <a:chOff x="1555780" y="3601263"/>
            <a:chExt cx="7241528" cy="2192826"/>
          </a:xfrm>
        </p:grpSpPr>
        <p:sp>
          <p:nvSpPr>
            <p:cNvPr id="6" name="Abgerundetes Rechteck 5"/>
            <p:cNvSpPr/>
            <p:nvPr/>
          </p:nvSpPr>
          <p:spPr bwMode="auto">
            <a:xfrm>
              <a:off x="5457788" y="4725694"/>
              <a:ext cx="3339520" cy="693383"/>
            </a:xfrm>
            <a:prstGeom prst="roundRect">
              <a:avLst/>
            </a:prstGeom>
            <a:noFill/>
            <a:ln w="28575" cap="flat" cmpd="sng" algn="ctr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1" name="Gerade Verbindung 10"/>
            <p:cNvCxnSpPr/>
            <p:nvPr/>
          </p:nvCxnSpPr>
          <p:spPr bwMode="auto">
            <a:xfrm flipH="1">
              <a:off x="1555780" y="3601263"/>
              <a:ext cx="1126238" cy="1867802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Gerade Verbindung 17"/>
            <p:cNvCxnSpPr/>
            <p:nvPr/>
          </p:nvCxnSpPr>
          <p:spPr bwMode="auto">
            <a:xfrm flipH="1">
              <a:off x="2288167" y="4187031"/>
              <a:ext cx="559498" cy="160705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8433" name="Gruppieren 18432"/>
          <p:cNvGrpSpPr/>
          <p:nvPr/>
        </p:nvGrpSpPr>
        <p:grpSpPr>
          <a:xfrm>
            <a:off x="476701" y="3302241"/>
            <a:ext cx="7797960" cy="2933880"/>
            <a:chOff x="476701" y="3302241"/>
            <a:chExt cx="7797960" cy="2933880"/>
          </a:xfrm>
        </p:grpSpPr>
        <p:grpSp>
          <p:nvGrpSpPr>
            <p:cNvPr id="9" name="Gruppieren 8"/>
            <p:cNvGrpSpPr/>
            <p:nvPr/>
          </p:nvGrpSpPr>
          <p:grpSpPr>
            <a:xfrm>
              <a:off x="476701" y="3302241"/>
              <a:ext cx="7797960" cy="2933880"/>
              <a:chOff x="476701" y="3302241"/>
              <a:chExt cx="7797960" cy="2933880"/>
            </a:xfrm>
          </p:grpSpPr>
          <p:sp>
            <p:nvSpPr>
              <p:cNvPr id="8" name="Abgerundetes Rechteck 7"/>
              <p:cNvSpPr/>
              <p:nvPr/>
            </p:nvSpPr>
            <p:spPr bwMode="auto">
              <a:xfrm>
                <a:off x="5457788" y="5642415"/>
                <a:ext cx="2816873" cy="593706"/>
              </a:xfrm>
              <a:prstGeom prst="roundRect">
                <a:avLst/>
              </a:prstGeom>
              <a:noFill/>
              <a:ln w="28575" cap="flat" cmpd="sng" algn="ctr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r" defTabSz="915988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de-DE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cxnSp>
            <p:nvCxnSpPr>
              <p:cNvPr id="4" name="Gerade Verbindung 3"/>
              <p:cNvCxnSpPr/>
              <p:nvPr/>
            </p:nvCxnSpPr>
            <p:spPr bwMode="auto">
              <a:xfrm flipH="1">
                <a:off x="476701" y="3302241"/>
                <a:ext cx="2019481" cy="411696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2" name="Gerade Verbindung 11"/>
              <p:cNvCxnSpPr/>
              <p:nvPr/>
            </p:nvCxnSpPr>
            <p:spPr bwMode="auto">
              <a:xfrm flipH="1">
                <a:off x="595537" y="3894356"/>
                <a:ext cx="1781808" cy="831338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rgbClr val="FF33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19" name="Abgerundetes Rechteck 18"/>
            <p:cNvSpPr/>
            <p:nvPr/>
          </p:nvSpPr>
          <p:spPr bwMode="auto">
            <a:xfrm>
              <a:off x="1638109" y="3549255"/>
              <a:ext cx="138677" cy="112674"/>
            </a:xfrm>
            <a:prstGeom prst="roundRect">
              <a:avLst/>
            </a:prstGeom>
            <a:solidFill>
              <a:srgbClr val="FF33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18435" name="Gruppieren 18434"/>
          <p:cNvGrpSpPr/>
          <p:nvPr/>
        </p:nvGrpSpPr>
        <p:grpSpPr>
          <a:xfrm>
            <a:off x="676688" y="1951235"/>
            <a:ext cx="4354679" cy="4557816"/>
            <a:chOff x="676688" y="1951235"/>
            <a:chExt cx="4354679" cy="4557816"/>
          </a:xfrm>
        </p:grpSpPr>
        <p:sp>
          <p:nvSpPr>
            <p:cNvPr id="20" name="Abgerundetes Rechteck 19"/>
            <p:cNvSpPr/>
            <p:nvPr/>
          </p:nvSpPr>
          <p:spPr bwMode="auto">
            <a:xfrm>
              <a:off x="4706343" y="3449585"/>
              <a:ext cx="325024" cy="367548"/>
            </a:xfrm>
            <a:prstGeom prst="roundRect">
              <a:avLst/>
            </a:prstGeom>
            <a:noFill/>
            <a:ln w="28575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Abgerundetes Rechteck 23"/>
            <p:cNvSpPr/>
            <p:nvPr/>
          </p:nvSpPr>
          <p:spPr bwMode="auto">
            <a:xfrm>
              <a:off x="1555780" y="6141503"/>
              <a:ext cx="325024" cy="367548"/>
            </a:xfrm>
            <a:prstGeom prst="roundRect">
              <a:avLst/>
            </a:prstGeom>
            <a:noFill/>
            <a:ln w="28575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Abgerundetes Rechteck 24"/>
            <p:cNvSpPr/>
            <p:nvPr/>
          </p:nvSpPr>
          <p:spPr bwMode="auto">
            <a:xfrm>
              <a:off x="676688" y="1951235"/>
              <a:ext cx="325024" cy="367548"/>
            </a:xfrm>
            <a:prstGeom prst="roundRect">
              <a:avLst/>
            </a:prstGeom>
            <a:noFill/>
            <a:ln w="28575" cap="flat" cmpd="sng" algn="ctr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18436" name="Gruppieren 18435"/>
          <p:cNvGrpSpPr/>
          <p:nvPr/>
        </p:nvGrpSpPr>
        <p:grpSpPr>
          <a:xfrm>
            <a:off x="2414367" y="4717026"/>
            <a:ext cx="2599664" cy="1807959"/>
            <a:chOff x="2414367" y="4717026"/>
            <a:chExt cx="2599664" cy="1807959"/>
          </a:xfrm>
        </p:grpSpPr>
        <p:sp>
          <p:nvSpPr>
            <p:cNvPr id="21" name="Abgerundetes Rechteck 20"/>
            <p:cNvSpPr/>
            <p:nvPr/>
          </p:nvSpPr>
          <p:spPr bwMode="auto">
            <a:xfrm>
              <a:off x="2448508" y="4741023"/>
              <a:ext cx="121342" cy="151678"/>
            </a:xfrm>
            <a:prstGeom prst="roundRect">
              <a:avLst/>
            </a:prstGeom>
            <a:solidFill>
              <a:srgbClr val="92D05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3" name="Abgerundetes Rechteck 22"/>
            <p:cNvSpPr/>
            <p:nvPr/>
          </p:nvSpPr>
          <p:spPr bwMode="auto">
            <a:xfrm>
              <a:off x="4689007" y="4717026"/>
              <a:ext cx="325024" cy="346691"/>
            </a:xfrm>
            <a:prstGeom prst="roundRect">
              <a:avLst/>
            </a:prstGeom>
            <a:noFill/>
            <a:ln w="28575" cap="flat" cmpd="sng" algn="ctr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8" name="Abgerundetes Rechteck 27"/>
            <p:cNvSpPr/>
            <p:nvPr/>
          </p:nvSpPr>
          <p:spPr bwMode="auto">
            <a:xfrm>
              <a:off x="2414367" y="6178294"/>
              <a:ext cx="325024" cy="346691"/>
            </a:xfrm>
            <a:prstGeom prst="roundRect">
              <a:avLst/>
            </a:prstGeom>
            <a:noFill/>
            <a:ln w="28575" cap="flat" cmpd="sng" algn="ctr">
              <a:solidFill>
                <a:srgbClr val="92D05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grpSp>
        <p:nvGrpSpPr>
          <p:cNvPr id="31" name="Gruppieren 30"/>
          <p:cNvGrpSpPr/>
          <p:nvPr/>
        </p:nvGrpSpPr>
        <p:grpSpPr>
          <a:xfrm>
            <a:off x="1464092" y="3508089"/>
            <a:ext cx="1123094" cy="1733941"/>
            <a:chOff x="1464092" y="3508089"/>
            <a:chExt cx="1123094" cy="1733941"/>
          </a:xfrm>
        </p:grpSpPr>
        <p:sp>
          <p:nvSpPr>
            <p:cNvPr id="27" name="Nach oben gekrümmter Pfeil 26"/>
            <p:cNvSpPr/>
            <p:nvPr/>
          </p:nvSpPr>
          <p:spPr bwMode="auto">
            <a:xfrm rot="3314181">
              <a:off x="958709" y="4182976"/>
              <a:ext cx="1564437" cy="553672"/>
            </a:xfrm>
            <a:prstGeom prst="curvedUpArrow">
              <a:avLst/>
            </a:prstGeom>
            <a:solidFill>
              <a:srgbClr val="E87E19"/>
            </a:solidFill>
            <a:ln w="1905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30" name="Gerade Verbindung 29"/>
            <p:cNvCxnSpPr/>
            <p:nvPr/>
          </p:nvCxnSpPr>
          <p:spPr bwMode="auto">
            <a:xfrm>
              <a:off x="1746448" y="3508089"/>
              <a:ext cx="840738" cy="1232934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8432" name="Ellipse 18431"/>
          <p:cNvSpPr/>
          <p:nvPr/>
        </p:nvSpPr>
        <p:spPr bwMode="auto">
          <a:xfrm>
            <a:off x="3111560" y="3232899"/>
            <a:ext cx="130010" cy="236184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438" name="Nach links gekrümmter Pfeil 18437"/>
          <p:cNvSpPr/>
          <p:nvPr/>
        </p:nvSpPr>
        <p:spPr bwMode="auto">
          <a:xfrm rot="16200000">
            <a:off x="2043342" y="5469086"/>
            <a:ext cx="340191" cy="836395"/>
          </a:xfrm>
          <a:prstGeom prst="curvedLeftArrow">
            <a:avLst/>
          </a:prstGeom>
          <a:solidFill>
            <a:srgbClr val="E87E19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439" name="Nach rechts gekrümmter Pfeil 18438"/>
          <p:cNvSpPr/>
          <p:nvPr/>
        </p:nvSpPr>
        <p:spPr bwMode="auto">
          <a:xfrm>
            <a:off x="4164637" y="3549255"/>
            <a:ext cx="432763" cy="1441305"/>
          </a:xfrm>
          <a:prstGeom prst="curvedRightArrow">
            <a:avLst/>
          </a:prstGeom>
          <a:solidFill>
            <a:srgbClr val="E87E19"/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43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nimBg="1"/>
      <p:bldP spid="1843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54" y="862002"/>
            <a:ext cx="5125928" cy="591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err="1" smtClean="0">
                <a:latin typeface="Helvetica" pitchFamily="34" charset="0"/>
              </a:rPr>
              <a:t>Siggaard</a:t>
            </a:r>
            <a:r>
              <a:rPr lang="de-DE" altLang="de-DE" dirty="0" smtClean="0">
                <a:latin typeface="Helvetica" pitchFamily="34" charset="0"/>
              </a:rPr>
              <a:t>-Andersen-Diagramm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25" name="Abgerundetes Rechteck 24"/>
          <p:cNvSpPr/>
          <p:nvPr/>
        </p:nvSpPr>
        <p:spPr bwMode="auto">
          <a:xfrm>
            <a:off x="2969124" y="3220591"/>
            <a:ext cx="364026" cy="303356"/>
          </a:xfrm>
          <a:prstGeom prst="roundRect">
            <a:avLst/>
          </a:prstGeom>
          <a:noFill/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Gerade Verbindung mit Pfeil 6"/>
          <p:cNvCxnSpPr/>
          <p:nvPr/>
        </p:nvCxnSpPr>
        <p:spPr bwMode="auto">
          <a:xfrm>
            <a:off x="3151137" y="3372269"/>
            <a:ext cx="0" cy="27425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" name="Gerade Verbindung mit Pfeil 10"/>
          <p:cNvCxnSpPr/>
          <p:nvPr/>
        </p:nvCxnSpPr>
        <p:spPr bwMode="auto">
          <a:xfrm>
            <a:off x="3151137" y="3372269"/>
            <a:ext cx="1542205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3" name="Grafi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788" y="1252808"/>
            <a:ext cx="3070307" cy="2850345"/>
          </a:xfrm>
          <a:prstGeom prst="rect">
            <a:avLst/>
          </a:prstGeom>
        </p:spPr>
      </p:pic>
      <p:cxnSp>
        <p:nvCxnSpPr>
          <p:cNvPr id="21" name="Gerade Verbindung mit Pfeil 20"/>
          <p:cNvCxnSpPr/>
          <p:nvPr/>
        </p:nvCxnSpPr>
        <p:spPr bwMode="auto">
          <a:xfrm flipH="1" flipV="1">
            <a:off x="1486442" y="1304428"/>
            <a:ext cx="1664695" cy="203248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22" name="Grafi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673" y="4052685"/>
            <a:ext cx="3632313" cy="2611437"/>
          </a:xfrm>
          <a:prstGeom prst="rect">
            <a:avLst/>
          </a:prstGeom>
        </p:spPr>
      </p:pic>
      <p:sp>
        <p:nvSpPr>
          <p:cNvPr id="23" name="Abgerundetes Rechteck 22"/>
          <p:cNvSpPr/>
          <p:nvPr/>
        </p:nvSpPr>
        <p:spPr bwMode="auto">
          <a:xfrm>
            <a:off x="5417062" y="2734533"/>
            <a:ext cx="3202566" cy="680383"/>
          </a:xfrm>
          <a:prstGeom prst="roundRect">
            <a:avLst/>
          </a:prstGeom>
          <a:noFill/>
          <a:ln w="28575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59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Stewart Ansatz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480131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die beiden bisherigen Ansätze betrachten das HCO3 als entscheidend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gemäß Stewart definieren 3 Faktoren den pH Wert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pCO</a:t>
            </a:r>
            <a:r>
              <a:rPr lang="de-DE" baseline="-25000" dirty="0" smtClean="0"/>
              <a:t>2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A</a:t>
            </a:r>
            <a:r>
              <a:rPr lang="de-DE" baseline="-25000" dirty="0" smtClean="0"/>
              <a:t>TOT </a:t>
            </a:r>
            <a:r>
              <a:rPr lang="de-DE" dirty="0" smtClean="0"/>
              <a:t>= Schwache nichtvolatile Säuren (</a:t>
            </a:r>
            <a:r>
              <a:rPr lang="de-DE" dirty="0" err="1" smtClean="0"/>
              <a:t>Hb</a:t>
            </a:r>
            <a:r>
              <a:rPr lang="de-DE" dirty="0" smtClean="0"/>
              <a:t>, Albumin)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SID = strong </a:t>
            </a:r>
            <a:r>
              <a:rPr lang="de-DE" dirty="0" err="1" smtClean="0"/>
              <a:t>ion</a:t>
            </a:r>
            <a:r>
              <a:rPr lang="de-DE" dirty="0" smtClean="0"/>
              <a:t> </a:t>
            </a:r>
            <a:r>
              <a:rPr lang="de-DE" dirty="0" err="1" smtClean="0"/>
              <a:t>difference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u="sng" dirty="0"/>
              <a:t>S</a:t>
            </a:r>
            <a:r>
              <a:rPr lang="de-DE" u="sng" dirty="0" smtClean="0"/>
              <a:t>chwache Säure</a:t>
            </a:r>
            <a:r>
              <a:rPr lang="de-DE" dirty="0" smtClean="0"/>
              <a:t>: dissoziiert nicht vollständig, relativ hoher </a:t>
            </a:r>
            <a:r>
              <a:rPr lang="de-DE" dirty="0" err="1" smtClean="0"/>
              <a:t>pKs</a:t>
            </a:r>
            <a:r>
              <a:rPr lang="de-DE" dirty="0" smtClean="0"/>
              <a:t> Wert (6,0)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err="1" smtClean="0"/>
              <a:t>Hb</a:t>
            </a:r>
            <a:r>
              <a:rPr lang="de-DE" dirty="0" smtClean="0"/>
              <a:t>-H + H2O </a:t>
            </a:r>
            <a:r>
              <a:rPr lang="de-DE" dirty="0" smtClean="0">
                <a:sym typeface="Wingdings" pitchFamily="2" charset="2"/>
              </a:rPr>
              <a:t> </a:t>
            </a:r>
            <a:r>
              <a:rPr lang="de-DE" dirty="0" err="1" smtClean="0">
                <a:sym typeface="Wingdings" pitchFamily="2" charset="2"/>
              </a:rPr>
              <a:t>Hb</a:t>
            </a:r>
            <a:r>
              <a:rPr lang="de-DE" baseline="30000" dirty="0" smtClean="0">
                <a:sym typeface="Wingdings" pitchFamily="2" charset="2"/>
              </a:rPr>
              <a:t>-</a:t>
            </a:r>
            <a:r>
              <a:rPr lang="de-DE" dirty="0" smtClean="0">
                <a:sym typeface="Wingdings" pitchFamily="2" charset="2"/>
              </a:rPr>
              <a:t> +H3O</a:t>
            </a:r>
            <a:r>
              <a:rPr lang="de-DE" baseline="30000" dirty="0" smtClean="0">
                <a:sym typeface="Wingdings" pitchFamily="2" charset="2"/>
              </a:rPr>
              <a:t>+</a:t>
            </a:r>
            <a:endParaRPr lang="de-DE" baseline="30000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Starke Säure</a:t>
            </a:r>
            <a:r>
              <a:rPr lang="de-DE" dirty="0" smtClean="0"/>
              <a:t>: vollständige Dissoziation, niedriger </a:t>
            </a:r>
            <a:r>
              <a:rPr lang="de-DE" dirty="0" err="1" smtClean="0"/>
              <a:t>pKs</a:t>
            </a:r>
            <a:r>
              <a:rPr lang="de-DE" dirty="0" smtClean="0"/>
              <a:t> Wert (-7,0)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err="1" smtClean="0"/>
              <a:t>HCl</a:t>
            </a:r>
            <a:r>
              <a:rPr lang="de-DE" dirty="0" smtClean="0"/>
              <a:t> + H2O </a:t>
            </a:r>
            <a:r>
              <a:rPr lang="de-DE" dirty="0" smtClean="0">
                <a:sym typeface="Wingdings" pitchFamily="2" charset="2"/>
              </a:rPr>
              <a:t> Cl</a:t>
            </a:r>
            <a:r>
              <a:rPr lang="de-DE" baseline="30000" dirty="0" smtClean="0">
                <a:sym typeface="Wingdings" pitchFamily="2" charset="2"/>
              </a:rPr>
              <a:t>-</a:t>
            </a:r>
            <a:r>
              <a:rPr lang="de-DE" dirty="0" smtClean="0">
                <a:sym typeface="Wingdings" pitchFamily="2" charset="2"/>
              </a:rPr>
              <a:t> + H3O</a:t>
            </a:r>
            <a:r>
              <a:rPr lang="de-DE" baseline="30000" dirty="0" smtClean="0">
                <a:sym typeface="Wingdings" pitchFamily="2" charset="2"/>
              </a:rPr>
              <a:t>+</a:t>
            </a:r>
            <a:r>
              <a:rPr lang="de-DE" dirty="0" smtClean="0"/>
              <a:t>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Starke Ionen sind Cl und Na (</a:t>
            </a:r>
            <a:r>
              <a:rPr lang="de-DE" dirty="0" err="1" smtClean="0"/>
              <a:t>HCl</a:t>
            </a:r>
            <a:r>
              <a:rPr lang="de-DE" dirty="0" smtClean="0"/>
              <a:t> und </a:t>
            </a:r>
            <a:r>
              <a:rPr lang="de-DE" dirty="0" err="1" smtClean="0"/>
              <a:t>NaOH</a:t>
            </a:r>
            <a:r>
              <a:rPr lang="de-DE" dirty="0" smtClean="0"/>
              <a:t>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Folge</a:t>
            </a:r>
            <a:r>
              <a:rPr lang="de-DE" dirty="0" smtClean="0"/>
              <a:t>: pH und HCO3 sind nicht mehr eigenständig wie bei Boston / Kopenhagen</a:t>
            </a:r>
          </a:p>
        </p:txBody>
      </p:sp>
    </p:spTree>
    <p:extLst>
      <p:ext uri="{BB962C8B-B14F-4D97-AF65-F5344CB8AC3E}">
        <p14:creationId xmlns:p14="http://schemas.microsoft.com/office/powerpoint/2010/main" val="246874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445" y="624985"/>
            <a:ext cx="5692491" cy="6217703"/>
          </a:xfrm>
          <a:prstGeom prst="rect">
            <a:avLst/>
          </a:prstGeom>
        </p:spPr>
      </p:pic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Stewart Ansatz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7328201" y="6097432"/>
            <a:ext cx="1629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err="1" smtClean="0"/>
              <a:t>Deetjen</a:t>
            </a:r>
            <a:r>
              <a:rPr lang="de-DE" sz="1200" dirty="0" smtClean="0"/>
              <a:t> et al, </a:t>
            </a:r>
            <a:r>
              <a:rPr lang="de-DE" sz="1200" dirty="0" err="1"/>
              <a:t>Anaesthesist</a:t>
            </a:r>
            <a:r>
              <a:rPr lang="de-DE" sz="1200" dirty="0"/>
              <a:t> 2012 · 61:989–1000 </a:t>
            </a:r>
          </a:p>
        </p:txBody>
      </p:sp>
    </p:spTree>
    <p:extLst>
      <p:ext uri="{BB962C8B-B14F-4D97-AF65-F5344CB8AC3E}">
        <p14:creationId xmlns:p14="http://schemas.microsoft.com/office/powerpoint/2010/main" val="356557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Stewart Ansatz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327782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SIG (Strong </a:t>
            </a:r>
            <a:r>
              <a:rPr lang="de-DE" dirty="0" err="1" smtClean="0"/>
              <a:t>ion</a:t>
            </a:r>
            <a:r>
              <a:rPr lang="de-DE" dirty="0"/>
              <a:t> </a:t>
            </a:r>
            <a:r>
              <a:rPr lang="de-DE" dirty="0" err="1" smtClean="0"/>
              <a:t>gap</a:t>
            </a:r>
            <a:r>
              <a:rPr lang="de-DE" dirty="0" smtClean="0"/>
              <a:t>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dirty="0" err="1" smtClean="0"/>
              <a:t>Anionenlücke</a:t>
            </a:r>
            <a:endParaRPr lang="de-DE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AG = Na – (Cl+HCO3)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22" y="1594783"/>
            <a:ext cx="8692556" cy="772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768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Zusammenfassung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133882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Boston und Kopenhagen eignen sich gut um zwischen respiratorischer und metabolischer Störung zu differenzieren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Stewart Ansatz eignet sich um Ursache der metabolischen Störung zu differenzieren </a:t>
            </a:r>
            <a:r>
              <a:rPr lang="de-DE" dirty="0" smtClean="0">
                <a:sym typeface="Wingdings" pitchFamily="2" charset="2"/>
              </a:rPr>
              <a:t> </a:t>
            </a:r>
            <a:r>
              <a:rPr lang="de-DE" dirty="0" err="1" smtClean="0">
                <a:sym typeface="Wingdings" pitchFamily="2" charset="2"/>
              </a:rPr>
              <a:t>Anionenlücke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21360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Metabolische Azidose - Ursachen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014138"/>
            <a:ext cx="8077200" cy="5047536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sz="1600" dirty="0" smtClean="0"/>
              <a:t>pH Wert erniedrigt, HCO3 erniedrigt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b="1" dirty="0" smtClean="0"/>
              <a:t> </a:t>
            </a:r>
            <a:r>
              <a:rPr lang="de-DE" sz="1600" u="sng" dirty="0" err="1" smtClean="0"/>
              <a:t>Anionenlücke</a:t>
            </a:r>
            <a:r>
              <a:rPr lang="de-DE" sz="1600" dirty="0" smtClean="0"/>
              <a:t>: Na – (Cl +HCO3) </a:t>
            </a:r>
            <a:r>
              <a:rPr lang="de-DE" sz="1600" dirty="0" smtClean="0">
                <a:sym typeface="Wingdings" pitchFamily="2" charset="2"/>
              </a:rPr>
              <a:t> 8-16 mmol/l ist normal</a:t>
            </a:r>
            <a:endParaRPr lang="de-DE" sz="1600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 smtClean="0"/>
              <a:t> </a:t>
            </a:r>
            <a:r>
              <a:rPr lang="de-DE" sz="1600" u="sng" dirty="0" smtClean="0"/>
              <a:t>erhöhte </a:t>
            </a:r>
            <a:r>
              <a:rPr lang="de-DE" sz="1600" u="sng" dirty="0" err="1" smtClean="0"/>
              <a:t>Anionenlücke</a:t>
            </a:r>
            <a:r>
              <a:rPr lang="de-DE" sz="1600" dirty="0" smtClean="0"/>
              <a:t>: HCO3 </a:t>
            </a:r>
            <a:r>
              <a:rPr lang="de-DE" sz="1600" dirty="0" smtClean="0"/>
              <a:t>Verbrauch</a:t>
            </a:r>
            <a:endParaRPr lang="de-DE" sz="1600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 smtClean="0"/>
              <a:t>Laktatazidose (Schock, </a:t>
            </a:r>
            <a:r>
              <a:rPr lang="de-DE" sz="1600" dirty="0" err="1" smtClean="0"/>
              <a:t>Metformin</a:t>
            </a:r>
            <a:r>
              <a:rPr lang="de-DE" sz="1600" dirty="0" smtClean="0"/>
              <a:t>, </a:t>
            </a:r>
            <a:r>
              <a:rPr lang="de-DE" sz="1600" dirty="0" err="1" smtClean="0"/>
              <a:t>Thiaminmangel</a:t>
            </a:r>
            <a:r>
              <a:rPr lang="de-DE" sz="1600" dirty="0" smtClean="0"/>
              <a:t>, </a:t>
            </a:r>
            <a:r>
              <a:rPr lang="de-DE" sz="1600" dirty="0" err="1" smtClean="0"/>
              <a:t>Mesenterialinfarkt</a:t>
            </a:r>
            <a:r>
              <a:rPr lang="de-DE" sz="1600" dirty="0" smtClean="0"/>
              <a:t>, </a:t>
            </a:r>
            <a:r>
              <a:rPr lang="de-DE" sz="1600" dirty="0" err="1" smtClean="0"/>
              <a:t>Propofol</a:t>
            </a:r>
            <a:r>
              <a:rPr lang="de-DE" sz="1600" dirty="0" smtClean="0"/>
              <a:t>-Infusionssyndrom)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 err="1" smtClean="0"/>
              <a:t>Ketoazidose</a:t>
            </a:r>
            <a:endParaRPr lang="de-DE" sz="1600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 err="1" smtClean="0"/>
              <a:t>Rhambdomyolyse</a:t>
            </a:r>
            <a:endParaRPr lang="de-DE" sz="1600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 smtClean="0"/>
              <a:t>Methanol-, Ethanol- oder </a:t>
            </a:r>
            <a:r>
              <a:rPr lang="de-DE" sz="1600" dirty="0" err="1" smtClean="0"/>
              <a:t>Salycilat</a:t>
            </a:r>
            <a:r>
              <a:rPr lang="de-DE" sz="1600" dirty="0" smtClean="0"/>
              <a:t>-Intoxikation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 smtClean="0"/>
              <a:t>Urämie</a:t>
            </a:r>
            <a:endParaRPr lang="de-DE" sz="1600" dirty="0" smtClean="0"/>
          </a:p>
          <a:p>
            <a:pPr marL="0" lvl="1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/>
              <a:t> </a:t>
            </a:r>
            <a:r>
              <a:rPr lang="de-DE" sz="1600" u="sng" dirty="0" smtClean="0"/>
              <a:t>normale </a:t>
            </a:r>
            <a:r>
              <a:rPr lang="de-DE" sz="1600" u="sng" dirty="0" err="1" smtClean="0"/>
              <a:t>Anionenlücke</a:t>
            </a:r>
            <a:r>
              <a:rPr lang="de-DE" sz="1600" dirty="0" smtClean="0"/>
              <a:t>: HCO3 </a:t>
            </a:r>
            <a:r>
              <a:rPr lang="de-DE" sz="1600" dirty="0"/>
              <a:t>Verlust wird durch Cl </a:t>
            </a:r>
            <a:r>
              <a:rPr lang="de-DE" sz="1600" dirty="0" smtClean="0"/>
              <a:t>ausgeglichen</a:t>
            </a:r>
          </a:p>
          <a:p>
            <a:pPr marL="400050" lvl="2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/>
              <a:t> </a:t>
            </a:r>
            <a:r>
              <a:rPr lang="de-DE" sz="1600" dirty="0" smtClean="0"/>
              <a:t> Diarrhoe, Ileus, Pankreasfistel</a:t>
            </a:r>
          </a:p>
          <a:p>
            <a:pPr marL="400050" lvl="2" indent="0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/>
              <a:t> </a:t>
            </a:r>
            <a:r>
              <a:rPr lang="de-DE" sz="1600" dirty="0" smtClean="0"/>
              <a:t> tubulärer HCO3 Verlust bei Niereninsuffizienz</a:t>
            </a:r>
            <a:endParaRPr lang="de-DE" sz="1600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 smtClean="0"/>
              <a:t> </a:t>
            </a:r>
            <a:r>
              <a:rPr lang="de-DE" sz="1600" u="sng" dirty="0" smtClean="0"/>
              <a:t>reduzierte </a:t>
            </a:r>
            <a:r>
              <a:rPr lang="de-DE" sz="1600" u="sng" dirty="0" err="1" smtClean="0"/>
              <a:t>Anionenlücke</a:t>
            </a:r>
            <a:r>
              <a:rPr lang="de-DE" sz="1600" dirty="0" smtClean="0"/>
              <a:t>: sehr selten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sz="1600" dirty="0" err="1" smtClean="0"/>
              <a:t>Hypalbuminämie</a:t>
            </a:r>
            <a:r>
              <a:rPr lang="de-DE" sz="1600" dirty="0" smtClean="0"/>
              <a:t> </a:t>
            </a:r>
            <a:r>
              <a:rPr lang="de-DE" sz="1600" dirty="0" smtClean="0"/>
              <a:t>oder </a:t>
            </a:r>
            <a:r>
              <a:rPr lang="de-DE" sz="1600" dirty="0" smtClean="0"/>
              <a:t>Multiples </a:t>
            </a:r>
            <a:r>
              <a:rPr lang="de-DE" sz="1600" dirty="0" err="1" smtClean="0"/>
              <a:t>Myelom</a:t>
            </a:r>
            <a:r>
              <a:rPr lang="de-DE" sz="1600" dirty="0" smtClean="0"/>
              <a:t> (+ an Anionen)</a:t>
            </a:r>
            <a:endParaRPr lang="de-DE" sz="1600" dirty="0" smtClean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363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>
                <a:latin typeface="Helvetica" pitchFamily="34" charset="0"/>
              </a:rPr>
              <a:t>Metabolische Azidose - </a:t>
            </a:r>
            <a:r>
              <a:rPr lang="de-DE" altLang="de-DE" dirty="0" smtClean="0">
                <a:latin typeface="Helvetica" pitchFamily="34" charset="0"/>
              </a:rPr>
              <a:t>Therapie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397031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Ursache therapieren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NaHCO3 (Natriumbikarbonat) 8,4%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u="sng" dirty="0" smtClean="0"/>
              <a:t>Indikationen</a:t>
            </a:r>
            <a:r>
              <a:rPr lang="de-DE" dirty="0" smtClean="0"/>
              <a:t>: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Met. Azidosen, </a:t>
            </a:r>
            <a:r>
              <a:rPr lang="de-DE" dirty="0" err="1" smtClean="0"/>
              <a:t>Hyperkaliämie</a:t>
            </a:r>
            <a:r>
              <a:rPr lang="de-DE" dirty="0" smtClean="0"/>
              <a:t>, Salicylat-Intoxikation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BE * 0,3 * </a:t>
            </a:r>
            <a:r>
              <a:rPr lang="de-DE" dirty="0" err="1" smtClean="0"/>
              <a:t>kgKG</a:t>
            </a:r>
            <a:r>
              <a:rPr lang="de-DE" dirty="0" smtClean="0"/>
              <a:t> in ml (</a:t>
            </a:r>
            <a:r>
              <a:rPr lang="de-DE" dirty="0" err="1" smtClean="0"/>
              <a:t>initial</a:t>
            </a:r>
            <a:r>
              <a:rPr lang="de-DE" dirty="0" smtClean="0"/>
              <a:t> die Hälfte)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BE -12mmol/l und 80 kg </a:t>
            </a:r>
            <a:r>
              <a:rPr lang="de-DE" dirty="0" smtClean="0">
                <a:sym typeface="Wingdings" pitchFamily="2" charset="2"/>
              </a:rPr>
              <a:t> 12 * 0,3 * 80 = 288 ml 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Kontraindikationen</a:t>
            </a:r>
            <a:r>
              <a:rPr lang="de-DE" dirty="0" smtClean="0"/>
              <a:t>: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resp. Azidose (Hypoventilation), </a:t>
            </a:r>
            <a:r>
              <a:rPr lang="de-DE" dirty="0" err="1" smtClean="0"/>
              <a:t>Hypernatriämie</a:t>
            </a:r>
            <a:r>
              <a:rPr lang="de-DE" dirty="0"/>
              <a:t>, </a:t>
            </a:r>
            <a:r>
              <a:rPr lang="de-DE" dirty="0" err="1"/>
              <a:t>Hypokaliämie</a:t>
            </a:r>
            <a:r>
              <a:rPr lang="de-DE" dirty="0"/>
              <a:t>, </a:t>
            </a:r>
            <a:r>
              <a:rPr lang="de-DE" dirty="0" err="1"/>
              <a:t>Hypokalzämie</a:t>
            </a:r>
            <a:r>
              <a:rPr lang="de-DE" dirty="0" smtClean="0"/>
              <a:t>, </a:t>
            </a:r>
            <a:r>
              <a:rPr lang="de-DE" dirty="0" err="1" smtClean="0"/>
              <a:t>kard</a:t>
            </a:r>
            <a:r>
              <a:rPr lang="de-DE" dirty="0" smtClean="0"/>
              <a:t>. Dekompensation (</a:t>
            </a:r>
            <a:r>
              <a:rPr lang="de-DE" dirty="0" err="1" smtClean="0"/>
              <a:t>Hypervolämie</a:t>
            </a:r>
            <a:r>
              <a:rPr lang="de-DE" dirty="0" smtClean="0"/>
              <a:t>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>
              <a:latin typeface="Helvetica" pitchFamily="34" charset="0"/>
            </a:endParaRPr>
          </a:p>
        </p:txBody>
      </p:sp>
      <p:pic>
        <p:nvPicPr>
          <p:cNvPr id="4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5311776"/>
            <a:ext cx="3559175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354" y="1219200"/>
            <a:ext cx="1217295" cy="2529840"/>
          </a:xfrm>
          <a:prstGeom prst="rect">
            <a:avLst/>
          </a:prstGeom>
        </p:spPr>
      </p:pic>
      <p:sp>
        <p:nvSpPr>
          <p:cNvPr id="3" name="Ellipse 2"/>
          <p:cNvSpPr/>
          <p:nvPr/>
        </p:nvSpPr>
        <p:spPr bwMode="auto">
          <a:xfrm>
            <a:off x="671513" y="5189518"/>
            <a:ext cx="666750" cy="59055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Ellipse 6"/>
          <p:cNvSpPr/>
          <p:nvPr/>
        </p:nvSpPr>
        <p:spPr bwMode="auto">
          <a:xfrm>
            <a:off x="3052763" y="5189518"/>
            <a:ext cx="666750" cy="590550"/>
          </a:xfrm>
          <a:prstGeom prst="ellipse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6" name="Gerade Verbindung mit Pfeil 5"/>
          <p:cNvCxnSpPr/>
          <p:nvPr/>
        </p:nvCxnSpPr>
        <p:spPr bwMode="auto">
          <a:xfrm flipH="1">
            <a:off x="3633789" y="4814888"/>
            <a:ext cx="342899" cy="37463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Gerade Verbindung mit Pfeil 9"/>
          <p:cNvCxnSpPr/>
          <p:nvPr/>
        </p:nvCxnSpPr>
        <p:spPr bwMode="auto">
          <a:xfrm flipH="1" flipV="1">
            <a:off x="526257" y="4737061"/>
            <a:ext cx="290511" cy="38260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38783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Metabolische </a:t>
            </a:r>
            <a:r>
              <a:rPr lang="de-DE" altLang="de-DE" dirty="0" err="1" smtClean="0">
                <a:latin typeface="Helvetica" pitchFamily="34" charset="0"/>
              </a:rPr>
              <a:t>Alkalose</a:t>
            </a:r>
            <a:r>
              <a:rPr lang="de-DE" altLang="de-DE" dirty="0" smtClean="0">
                <a:latin typeface="Helvetica" pitchFamily="34" charset="0"/>
              </a:rPr>
              <a:t> - Ursachen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369331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pH Wert erhöht, HCO3 erhöht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Erbrechen (Cl-Verlust)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 </a:t>
            </a:r>
            <a:r>
              <a:rPr lang="de-DE" dirty="0" err="1" smtClean="0">
                <a:latin typeface="Helvetica" pitchFamily="34" charset="0"/>
              </a:rPr>
              <a:t>Magensondenrückstau</a:t>
            </a:r>
            <a:endParaRPr lang="de-DE" dirty="0" smtClean="0">
              <a:latin typeface="Helvetica" pitchFamily="34" charset="0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 </a:t>
            </a:r>
            <a:r>
              <a:rPr lang="de-DE" dirty="0" smtClean="0">
                <a:latin typeface="Helvetica" pitchFamily="34" charset="0"/>
              </a:rPr>
              <a:t>Gabe von HCO3 oder Citrat haltigen Lösungen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latin typeface="Helvetica" pitchFamily="34" charset="0"/>
              </a:rPr>
              <a:t> Ringer-Laktat </a:t>
            </a:r>
            <a:r>
              <a:rPr lang="de-DE" dirty="0" smtClean="0">
                <a:latin typeface="Helvetica" pitchFamily="34" charset="0"/>
                <a:sym typeface="Wingdings" pitchFamily="2" charset="2"/>
              </a:rPr>
              <a:t> bei intakter Leber wird HCO3 gebildet</a:t>
            </a:r>
            <a:endParaRPr lang="de-DE" dirty="0" smtClean="0">
              <a:latin typeface="Helvetica" pitchFamily="34" charset="0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</a:rPr>
              <a:t> </a:t>
            </a:r>
            <a:r>
              <a:rPr lang="de-DE" dirty="0" smtClean="0">
                <a:latin typeface="Helvetica" pitchFamily="34" charset="0"/>
              </a:rPr>
              <a:t>Gabe von Schleifendiuretika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>
                <a:latin typeface="Helvetica" pitchFamily="34" charset="0"/>
              </a:rPr>
              <a:t> Leberzirrhose (red. Harnstoffsynthese) </a:t>
            </a:r>
            <a:r>
              <a:rPr lang="de-DE" dirty="0" smtClean="0">
                <a:latin typeface="Helvetica" pitchFamily="34" charset="0"/>
                <a:sym typeface="Wingdings" pitchFamily="2" charset="2"/>
              </a:rPr>
              <a:t> HCO3 erhöht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  <a:sym typeface="Wingdings" pitchFamily="2" charset="2"/>
              </a:rPr>
              <a:t> </a:t>
            </a:r>
            <a:r>
              <a:rPr lang="de-DE" dirty="0" err="1" smtClean="0">
                <a:latin typeface="Helvetica" pitchFamily="34" charset="0"/>
                <a:sym typeface="Wingdings" pitchFamily="2" charset="2"/>
              </a:rPr>
              <a:t>Hyperaldosteronismus</a:t>
            </a:r>
            <a:endParaRPr lang="de-DE" dirty="0" smtClean="0">
              <a:latin typeface="Helvetica" pitchFamily="34" charset="0"/>
              <a:sym typeface="Wingdings" pitchFamily="2" charset="2"/>
            </a:endParaRP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>
                <a:latin typeface="Helvetica" pitchFamily="34" charset="0"/>
                <a:sym typeface="Wingdings" pitchFamily="2" charset="2"/>
              </a:rPr>
              <a:t> </a:t>
            </a:r>
            <a:r>
              <a:rPr lang="de-DE" dirty="0" err="1" smtClean="0">
                <a:latin typeface="Helvetica" pitchFamily="34" charset="0"/>
                <a:sym typeface="Wingdings" pitchFamily="2" charset="2"/>
              </a:rPr>
              <a:t>Hypokaliämie</a:t>
            </a:r>
            <a:endParaRPr lang="de-DE" dirty="0" smtClean="0">
              <a:latin typeface="Helvetica" pitchFamily="34" charset="0"/>
            </a:endParaRPr>
          </a:p>
        </p:txBody>
      </p:sp>
      <p:grpSp>
        <p:nvGrpSpPr>
          <p:cNvPr id="5" name="Gruppieren 4"/>
          <p:cNvGrpSpPr/>
          <p:nvPr/>
        </p:nvGrpSpPr>
        <p:grpSpPr>
          <a:xfrm>
            <a:off x="5595938" y="4342536"/>
            <a:ext cx="2379729" cy="2134464"/>
            <a:chOff x="5595938" y="4342536"/>
            <a:chExt cx="2379729" cy="2134464"/>
          </a:xfrm>
        </p:grpSpPr>
        <p:sp>
          <p:nvSpPr>
            <p:cNvPr id="2" name="Ellipse 1"/>
            <p:cNvSpPr/>
            <p:nvPr/>
          </p:nvSpPr>
          <p:spPr bwMode="auto">
            <a:xfrm>
              <a:off x="5595938" y="4953000"/>
              <a:ext cx="1962150" cy="1524000"/>
            </a:xfrm>
            <a:prstGeom prst="ellipse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" name="Pfeil nach oben 2"/>
            <p:cNvSpPr/>
            <p:nvPr/>
          </p:nvSpPr>
          <p:spPr bwMode="auto">
            <a:xfrm rot="2161205">
              <a:off x="6945888" y="4514850"/>
              <a:ext cx="242888" cy="876300"/>
            </a:xfrm>
            <a:prstGeom prst="upArrow">
              <a:avLst/>
            </a:prstGeom>
            <a:solidFill>
              <a:srgbClr val="FF3300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6" name="Pfeil nach oben 5"/>
            <p:cNvSpPr/>
            <p:nvPr/>
          </p:nvSpPr>
          <p:spPr bwMode="auto">
            <a:xfrm rot="12868807">
              <a:off x="7164970" y="4762510"/>
              <a:ext cx="242888" cy="876300"/>
            </a:xfrm>
            <a:prstGeom prst="upArrow">
              <a:avLst/>
            </a:prstGeom>
            <a:solidFill>
              <a:srgbClr val="FF3300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" name="Textfeld 3"/>
            <p:cNvSpPr txBox="1"/>
            <p:nvPr/>
          </p:nvSpPr>
          <p:spPr>
            <a:xfrm>
              <a:off x="6814927" y="4342536"/>
              <a:ext cx="4714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smtClean="0"/>
                <a:t>K</a:t>
              </a:r>
              <a:r>
                <a:rPr lang="de-DE" b="1" baseline="30000" dirty="0" smtClean="0"/>
                <a:t>+</a:t>
              </a:r>
              <a:endParaRPr lang="de-DE" b="1" baseline="30000" dirty="0"/>
            </a:p>
          </p:txBody>
        </p:sp>
        <p:sp>
          <p:nvSpPr>
            <p:cNvPr id="8" name="Textfeld 7"/>
            <p:cNvSpPr txBox="1"/>
            <p:nvPr/>
          </p:nvSpPr>
          <p:spPr>
            <a:xfrm>
              <a:off x="7510530" y="4864898"/>
              <a:ext cx="4651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 smtClean="0"/>
                <a:t>H</a:t>
              </a:r>
              <a:r>
                <a:rPr lang="de-DE" b="1" baseline="30000" dirty="0" smtClean="0"/>
                <a:t>+</a:t>
              </a:r>
              <a:endParaRPr lang="de-DE" b="1" baseline="30000" dirty="0"/>
            </a:p>
          </p:txBody>
        </p:sp>
      </p:grpSp>
      <p:grpSp>
        <p:nvGrpSpPr>
          <p:cNvPr id="9" name="Gruppieren 8"/>
          <p:cNvGrpSpPr/>
          <p:nvPr/>
        </p:nvGrpSpPr>
        <p:grpSpPr>
          <a:xfrm>
            <a:off x="5774360" y="1171580"/>
            <a:ext cx="3095625" cy="1066800"/>
            <a:chOff x="5645772" y="4238630"/>
            <a:chExt cx="3095625" cy="1066800"/>
          </a:xfrm>
        </p:grpSpPr>
        <p:sp>
          <p:nvSpPr>
            <p:cNvPr id="10" name="Abgerundetes Rechteck 9"/>
            <p:cNvSpPr/>
            <p:nvPr/>
          </p:nvSpPr>
          <p:spPr bwMode="auto">
            <a:xfrm>
              <a:off x="5645772" y="4238630"/>
              <a:ext cx="3095625" cy="1066800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Textfeld 10"/>
            <p:cNvSpPr txBox="1"/>
            <p:nvPr/>
          </p:nvSpPr>
          <p:spPr>
            <a:xfrm>
              <a:off x="5862638" y="4433895"/>
              <a:ext cx="2705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/>
                <a:t>pH um 0,1</a:t>
              </a:r>
            </a:p>
            <a:p>
              <a:pPr algn="ctr"/>
              <a:r>
                <a:rPr lang="de-DE" dirty="0" smtClean="0"/>
                <a:t>K gegensinnig 0,3-0,4</a:t>
              </a:r>
              <a:endParaRPr lang="de-DE" dirty="0"/>
            </a:p>
          </p:txBody>
        </p:sp>
      </p:grpSp>
      <p:grpSp>
        <p:nvGrpSpPr>
          <p:cNvPr id="13" name="Gruppieren 12"/>
          <p:cNvGrpSpPr/>
          <p:nvPr/>
        </p:nvGrpSpPr>
        <p:grpSpPr>
          <a:xfrm>
            <a:off x="2210188" y="4952848"/>
            <a:ext cx="3030395" cy="1616451"/>
            <a:chOff x="5867788" y="2760666"/>
            <a:chExt cx="3030395" cy="1616451"/>
          </a:xfrm>
        </p:grpSpPr>
        <p:sp>
          <p:nvSpPr>
            <p:cNvPr id="14" name="Abgerundetes Rechteck 13"/>
            <p:cNvSpPr/>
            <p:nvPr/>
          </p:nvSpPr>
          <p:spPr bwMode="auto">
            <a:xfrm>
              <a:off x="5867788" y="2760666"/>
              <a:ext cx="3030395" cy="1616451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" name="Textfeld 14"/>
            <p:cNvSpPr txBox="1"/>
            <p:nvPr/>
          </p:nvSpPr>
          <p:spPr>
            <a:xfrm>
              <a:off x="5932765" y="2903529"/>
              <a:ext cx="29555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/>
                <a:t>Albumin: 30-50 g/l</a:t>
              </a:r>
            </a:p>
            <a:p>
              <a:pPr algn="ctr"/>
              <a:endParaRPr lang="de-DE" dirty="0" smtClean="0"/>
            </a:p>
            <a:p>
              <a:pPr algn="ctr"/>
              <a:r>
                <a:rPr lang="de-DE" dirty="0" smtClean="0"/>
                <a:t>Albumin 10 g/l </a:t>
              </a:r>
            </a:p>
            <a:p>
              <a:pPr algn="ctr"/>
              <a:r>
                <a:rPr lang="de-DE" dirty="0" smtClean="0"/>
                <a:t>BE 2-3mmol/l</a:t>
              </a:r>
              <a:endParaRPr lang="de-DE" dirty="0"/>
            </a:p>
          </p:txBody>
        </p:sp>
        <p:sp>
          <p:nvSpPr>
            <p:cNvPr id="16" name="Pfeil nach unten 15"/>
            <p:cNvSpPr/>
            <p:nvPr/>
          </p:nvSpPr>
          <p:spPr bwMode="auto">
            <a:xfrm>
              <a:off x="6543810" y="3475462"/>
              <a:ext cx="95340" cy="268654"/>
            </a:xfrm>
            <a:prstGeom prst="down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" name="Pfeil nach oben 16"/>
            <p:cNvSpPr/>
            <p:nvPr/>
          </p:nvSpPr>
          <p:spPr bwMode="auto">
            <a:xfrm>
              <a:off x="6340129" y="3800458"/>
              <a:ext cx="99674" cy="216839"/>
            </a:xfrm>
            <a:prstGeom prst="upArrow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553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Metabolische </a:t>
            </a:r>
            <a:r>
              <a:rPr lang="de-DE" altLang="de-DE" dirty="0" err="1" smtClean="0">
                <a:latin typeface="Helvetica" pitchFamily="34" charset="0"/>
              </a:rPr>
              <a:t>Alkalose</a:t>
            </a:r>
            <a:r>
              <a:rPr lang="de-DE" altLang="de-DE" dirty="0" smtClean="0">
                <a:latin typeface="Helvetica" pitchFamily="34" charset="0"/>
              </a:rPr>
              <a:t> – Diagnostik und Therapie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14375" y="1219200"/>
            <a:ext cx="8077200" cy="410881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Ursache: Säure- / </a:t>
            </a:r>
            <a:r>
              <a:rPr lang="de-DE" dirty="0" err="1" smtClean="0"/>
              <a:t>Chloridverlust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Diagnostik: Cl-Konzentration im Urin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nur bei ausgeglichenem Chlorid kann HCO3 ausgeschieden werden </a:t>
            </a:r>
          </a:p>
        </p:txBody>
      </p:sp>
      <p:sp>
        <p:nvSpPr>
          <p:cNvPr id="10" name="Abgerundetes Rechteck 9"/>
          <p:cNvSpPr/>
          <p:nvPr/>
        </p:nvSpPr>
        <p:spPr bwMode="auto">
          <a:xfrm>
            <a:off x="730809" y="2097149"/>
            <a:ext cx="3095625" cy="687552"/>
          </a:xfrm>
          <a:prstGeom prst="roundRect">
            <a:avLst/>
          </a:prstGeom>
          <a:solidFill>
            <a:srgbClr val="FFC000"/>
          </a:solidFill>
          <a:ln w="38100" cap="flat" cmpd="sng" algn="ctr">
            <a:solidFill>
              <a:srgbClr val="E87E1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997516" y="2103035"/>
            <a:ext cx="2705100" cy="416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Cl &lt; 25mmol/l</a:t>
            </a:r>
          </a:p>
          <a:p>
            <a:pPr algn="ctr"/>
            <a:r>
              <a:rPr lang="de-DE" dirty="0" smtClean="0"/>
              <a:t>Chlorid sensitiv</a:t>
            </a:r>
            <a:endParaRPr lang="de-DE" dirty="0"/>
          </a:p>
        </p:txBody>
      </p:sp>
      <p:grpSp>
        <p:nvGrpSpPr>
          <p:cNvPr id="5" name="Gruppieren 4"/>
          <p:cNvGrpSpPr/>
          <p:nvPr/>
        </p:nvGrpSpPr>
        <p:grpSpPr>
          <a:xfrm>
            <a:off x="5358434" y="2103035"/>
            <a:ext cx="3095625" cy="687552"/>
            <a:chOff x="5358434" y="2103035"/>
            <a:chExt cx="3095625" cy="687552"/>
          </a:xfrm>
        </p:grpSpPr>
        <p:sp>
          <p:nvSpPr>
            <p:cNvPr id="12" name="Abgerundetes Rechteck 11"/>
            <p:cNvSpPr/>
            <p:nvPr/>
          </p:nvSpPr>
          <p:spPr bwMode="auto">
            <a:xfrm>
              <a:off x="5358434" y="2103035"/>
              <a:ext cx="3095625" cy="687552"/>
            </a:xfrm>
            <a:prstGeom prst="roundRect">
              <a:avLst/>
            </a:prstGeom>
            <a:solidFill>
              <a:srgbClr val="FFC000"/>
            </a:solidFill>
            <a:ln w="38100" cap="flat" cmpd="sng" algn="ctr">
              <a:solidFill>
                <a:srgbClr val="E87E1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r" defTabSz="9159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" name="Textfeld 12"/>
            <p:cNvSpPr txBox="1"/>
            <p:nvPr/>
          </p:nvSpPr>
          <p:spPr>
            <a:xfrm>
              <a:off x="5514975" y="2123645"/>
              <a:ext cx="27051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/>
                <a:t>Cl &gt; 40mmol/l</a:t>
              </a:r>
            </a:p>
            <a:p>
              <a:pPr algn="ctr"/>
              <a:r>
                <a:rPr lang="de-DE" dirty="0" smtClean="0"/>
                <a:t>Chlorid resistent</a:t>
              </a:r>
              <a:endParaRPr lang="de-DE" dirty="0"/>
            </a:p>
          </p:txBody>
        </p:sp>
      </p:grpSp>
      <p:sp>
        <p:nvSpPr>
          <p:cNvPr id="17" name="Abgerundetes Rechteck 16"/>
          <p:cNvSpPr/>
          <p:nvPr/>
        </p:nvSpPr>
        <p:spPr bwMode="auto">
          <a:xfrm>
            <a:off x="390509" y="3116938"/>
            <a:ext cx="3962121" cy="1335999"/>
          </a:xfrm>
          <a:prstGeom prst="roundRect">
            <a:avLst/>
          </a:prstGeom>
          <a:solidFill>
            <a:srgbClr val="92D050"/>
          </a:solidFill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Textfeld 17"/>
          <p:cNvSpPr txBox="1"/>
          <p:nvPr/>
        </p:nvSpPr>
        <p:spPr>
          <a:xfrm>
            <a:off x="442642" y="3164917"/>
            <a:ext cx="3843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0,9% </a:t>
            </a:r>
            <a:r>
              <a:rPr lang="de-DE" dirty="0" err="1" smtClean="0"/>
              <a:t>NaCl</a:t>
            </a:r>
            <a:endParaRPr lang="de-DE" dirty="0" smtClean="0"/>
          </a:p>
          <a:p>
            <a:pPr algn="ctr"/>
            <a:r>
              <a:rPr lang="de-DE" dirty="0" err="1" smtClean="0"/>
              <a:t>KCl</a:t>
            </a:r>
            <a:r>
              <a:rPr lang="de-DE" dirty="0" smtClean="0"/>
              <a:t> iv. </a:t>
            </a:r>
          </a:p>
          <a:p>
            <a:pPr algn="ctr"/>
            <a:r>
              <a:rPr lang="de-DE" dirty="0" smtClean="0"/>
              <a:t>keine K-Citrat-</a:t>
            </a:r>
            <a:r>
              <a:rPr lang="de-DE" dirty="0" err="1" smtClean="0"/>
              <a:t>Tbl</a:t>
            </a:r>
            <a:endParaRPr lang="de-DE" dirty="0" smtClean="0"/>
          </a:p>
          <a:p>
            <a:pPr algn="ctr"/>
            <a:r>
              <a:rPr lang="de-DE" dirty="0" smtClean="0"/>
              <a:t>PPI bei Erbrechen/ MS-Rückstau</a:t>
            </a:r>
            <a:endParaRPr lang="de-DE" dirty="0"/>
          </a:p>
        </p:txBody>
      </p:sp>
      <p:sp>
        <p:nvSpPr>
          <p:cNvPr id="19" name="Abgerundetes Rechteck 18"/>
          <p:cNvSpPr/>
          <p:nvPr/>
        </p:nvSpPr>
        <p:spPr bwMode="auto">
          <a:xfrm>
            <a:off x="4886464" y="3097081"/>
            <a:ext cx="3962121" cy="1335999"/>
          </a:xfrm>
          <a:prstGeom prst="roundRect">
            <a:avLst/>
          </a:prstGeom>
          <a:solidFill>
            <a:srgbClr val="92D050"/>
          </a:solidFill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4945720" y="3508656"/>
            <a:ext cx="3843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err="1"/>
              <a:t>Aldosteron</a:t>
            </a:r>
            <a:r>
              <a:rPr lang="de-DE" dirty="0"/>
              <a:t>-Antagonist </a:t>
            </a:r>
            <a:endParaRPr lang="de-DE" dirty="0" smtClean="0"/>
          </a:p>
          <a:p>
            <a:pPr algn="ctr"/>
            <a:r>
              <a:rPr lang="de-DE" dirty="0" err="1" smtClean="0"/>
              <a:t>KCl</a:t>
            </a:r>
            <a:r>
              <a:rPr lang="de-DE" dirty="0" smtClean="0"/>
              <a:t> iv. </a:t>
            </a:r>
          </a:p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0644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7" grpId="0" animBg="1"/>
      <p:bldP spid="18" grpId="0"/>
      <p:bldP spid="19" grpId="0" animBg="1"/>
      <p:bldP spid="2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Respiratorische Azidose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1892826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b="1" dirty="0"/>
              <a:t> </a:t>
            </a:r>
            <a:r>
              <a:rPr lang="de-DE" dirty="0"/>
              <a:t>pH Wert </a:t>
            </a:r>
            <a:r>
              <a:rPr lang="de-DE" dirty="0" smtClean="0"/>
              <a:t>erniedrigt, pCO2 </a:t>
            </a:r>
            <a:r>
              <a:rPr lang="de-DE" dirty="0"/>
              <a:t>erhöht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Hypoventilation (Sedativa, Restrelaxation, OSAS, fehlerhafte </a:t>
            </a:r>
            <a:r>
              <a:rPr lang="de-DE" dirty="0" err="1" smtClean="0"/>
              <a:t>Ventilatoreinstellungen</a:t>
            </a:r>
            <a:r>
              <a:rPr lang="de-DE" dirty="0" smtClean="0"/>
              <a:t>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ZNS Erkrankungen (Meningitis, ICB)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V / Q </a:t>
            </a:r>
            <a:r>
              <a:rPr lang="de-DE" dirty="0" err="1" smtClean="0"/>
              <a:t>Mismatch</a:t>
            </a:r>
            <a:r>
              <a:rPr lang="de-DE" dirty="0" smtClean="0"/>
              <a:t> </a:t>
            </a:r>
            <a:r>
              <a:rPr lang="de-DE" dirty="0" smtClean="0">
                <a:sym typeface="Wingdings" pitchFamily="2" charset="2"/>
              </a:rPr>
              <a:t> Totraumventilation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048582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Respiratorische </a:t>
            </a:r>
            <a:r>
              <a:rPr lang="de-DE" altLang="de-DE" dirty="0" err="1" smtClean="0">
                <a:latin typeface="Helvetica" pitchFamily="34" charset="0"/>
              </a:rPr>
              <a:t>Alkalose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0313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b="1" dirty="0"/>
              <a:t> </a:t>
            </a:r>
            <a:r>
              <a:rPr lang="de-DE" dirty="0"/>
              <a:t>pH Wert </a:t>
            </a:r>
            <a:r>
              <a:rPr lang="de-DE" dirty="0" smtClean="0"/>
              <a:t>erhöht, pCO2 erniedrigt</a:t>
            </a:r>
            <a:endParaRPr lang="de-DE" dirty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Hyperventilation (Stress, Fieber, 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r>
              <a:rPr lang="de-DE" dirty="0" smtClean="0"/>
              <a:t>fehlerhafte </a:t>
            </a:r>
            <a:r>
              <a:rPr lang="de-DE" dirty="0" err="1"/>
              <a:t>Ventilatoreinstellungen</a:t>
            </a:r>
            <a:r>
              <a:rPr lang="de-DE" dirty="0" smtClean="0"/>
              <a:t>)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Hypoxie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dirty="0" smtClean="0"/>
              <a:t>ZNS </a:t>
            </a:r>
            <a:r>
              <a:rPr lang="de-DE" dirty="0"/>
              <a:t>Erkrankungen (Meningitis, ICB</a:t>
            </a:r>
            <a:r>
              <a:rPr lang="de-DE" dirty="0" smtClean="0"/>
              <a:t>)</a:t>
            </a:r>
            <a:endParaRPr lang="de-DE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674" y="966788"/>
            <a:ext cx="3504089" cy="323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11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355600"/>
            <a:ext cx="9145588" cy="497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1"/>
          <p:cNvSpPr>
            <a:spLocks noChangeArrowheads="1"/>
          </p:cNvSpPr>
          <p:nvPr/>
        </p:nvSpPr>
        <p:spPr bwMode="auto">
          <a:xfrm>
            <a:off x="590550" y="3495675"/>
            <a:ext cx="8555038" cy="1076325"/>
          </a:xfrm>
          <a:prstGeom prst="rect">
            <a:avLst/>
          </a:prstGeom>
          <a:solidFill>
            <a:srgbClr val="E87E1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07C1D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19460" name="Rectangle 22"/>
          <p:cNvSpPr>
            <a:spLocks noChangeArrowheads="1"/>
          </p:cNvSpPr>
          <p:nvPr/>
        </p:nvSpPr>
        <p:spPr bwMode="auto">
          <a:xfrm>
            <a:off x="5735638" y="3187700"/>
            <a:ext cx="3409950" cy="438150"/>
          </a:xfrm>
          <a:prstGeom prst="rect">
            <a:avLst/>
          </a:prstGeom>
          <a:solidFill>
            <a:srgbClr val="E87E19">
              <a:alpha val="6196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07C1D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19461" name="Rectangle 23"/>
          <p:cNvSpPr>
            <a:spLocks noChangeArrowheads="1"/>
          </p:cNvSpPr>
          <p:nvPr/>
        </p:nvSpPr>
        <p:spPr bwMode="auto">
          <a:xfrm>
            <a:off x="4398963" y="4222750"/>
            <a:ext cx="4746625" cy="523875"/>
          </a:xfrm>
          <a:prstGeom prst="rect">
            <a:avLst/>
          </a:prstGeom>
          <a:solidFill>
            <a:srgbClr val="E87E19">
              <a:alpha val="3882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07C1D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19462" name="Rectangle 30"/>
          <p:cNvSpPr>
            <a:spLocks noChangeArrowheads="1"/>
          </p:cNvSpPr>
          <p:nvPr/>
        </p:nvSpPr>
        <p:spPr bwMode="auto">
          <a:xfrm>
            <a:off x="0" y="0"/>
            <a:ext cx="9334500" cy="393700"/>
          </a:xfrm>
          <a:prstGeom prst="rect">
            <a:avLst/>
          </a:prstGeom>
          <a:solidFill>
            <a:srgbClr val="F3EE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928F8A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 altLang="de-DE"/>
          </a:p>
        </p:txBody>
      </p:sp>
      <p:sp>
        <p:nvSpPr>
          <p:cNvPr id="19463" name="Text Box 19"/>
          <p:cNvSpPr txBox="1">
            <a:spLocks noChangeArrowheads="1"/>
          </p:cNvSpPr>
          <p:nvPr/>
        </p:nvSpPr>
        <p:spPr bwMode="auto">
          <a:xfrm>
            <a:off x="4421188" y="6069013"/>
            <a:ext cx="16779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de-DE" altLang="de-DE" sz="1000" b="1"/>
              <a:t>© 2013</a:t>
            </a:r>
          </a:p>
        </p:txBody>
      </p:sp>
      <p:sp>
        <p:nvSpPr>
          <p:cNvPr id="19464" name="Rectangle 24"/>
          <p:cNvSpPr>
            <a:spLocks noChangeArrowheads="1"/>
          </p:cNvSpPr>
          <p:nvPr/>
        </p:nvSpPr>
        <p:spPr bwMode="auto">
          <a:xfrm>
            <a:off x="609600" y="3275013"/>
            <a:ext cx="1754188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85" tIns="46093" rIns="92185" bIns="46093" anchor="ctr"/>
          <a:lstStyle/>
          <a:p>
            <a:pPr algn="l" defTabSz="915988"/>
            <a:r>
              <a:rPr lang="de-DE" altLang="de-DE" sz="2600"/>
              <a:t>Danke.</a:t>
            </a:r>
          </a:p>
        </p:txBody>
      </p:sp>
      <p:pic>
        <p:nvPicPr>
          <p:cNvPr id="19465" name="Picture 6" descr="C:\Users\cuzmin\Desktop\powerpoint_header_neu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10"/>
          <a:stretch>
            <a:fillRect/>
          </a:stretch>
        </p:blipFill>
        <p:spPr bwMode="auto">
          <a:xfrm>
            <a:off x="7423150" y="5726113"/>
            <a:ext cx="8985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sp>
        <p:nvSpPr>
          <p:cNvPr id="19466" name="Rectangle 19"/>
          <p:cNvSpPr>
            <a:spLocks noChangeArrowheads="1"/>
          </p:cNvSpPr>
          <p:nvPr/>
        </p:nvSpPr>
        <p:spPr bwMode="auto">
          <a:xfrm>
            <a:off x="6808788" y="6272213"/>
            <a:ext cx="20986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de-DE" altLang="de-DE" sz="1000" b="1">
                <a:cs typeface="Arial" charset="0"/>
              </a:rPr>
              <a:t>Mitglied im QuMiK-Verbund</a:t>
            </a:r>
            <a:br>
              <a:rPr lang="de-DE" altLang="de-DE" sz="1000" b="1">
                <a:cs typeface="Arial" charset="0"/>
              </a:rPr>
            </a:br>
            <a:r>
              <a:rPr lang="de-DE" altLang="de-DE" sz="800">
                <a:cs typeface="Arial" charset="0"/>
              </a:rPr>
              <a:t>Das starke Netzwerk kommunaler Kliniken</a:t>
            </a:r>
          </a:p>
        </p:txBody>
      </p:sp>
      <p:pic>
        <p:nvPicPr>
          <p:cNvPr id="19467" name="Picture 20" descr="SBK_Logo_4c-ohne-Subli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5886450"/>
            <a:ext cx="739775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icture 25" descr="SBK_Logo_4c-Sublin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6467475"/>
            <a:ext cx="738188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Respiratorischer pH </a:t>
            </a:r>
            <a:r>
              <a:rPr lang="de-DE" altLang="de-DE" dirty="0">
                <a:latin typeface="Helvetica" pitchFamily="34" charset="0"/>
              </a:rPr>
              <a:t>Wert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914368"/>
            <a:ext cx="8077200" cy="6047809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/>
              <a:t>bei resp. Störung kommt es bei Änderung des paCO2 um 10 </a:t>
            </a:r>
            <a:r>
              <a:rPr lang="de-DE" dirty="0" err="1"/>
              <a:t>mmHg</a:t>
            </a:r>
            <a:r>
              <a:rPr lang="de-DE" dirty="0"/>
              <a:t> zur gegensinnigen Änderung des pH Werte um 0,08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Beispiel 1:</a:t>
            </a:r>
            <a:r>
              <a:rPr lang="de-DE" dirty="0" smtClean="0"/>
              <a:t> paCO2 </a:t>
            </a:r>
            <a:r>
              <a:rPr lang="de-DE" dirty="0"/>
              <a:t>30, pH 7,44 </a:t>
            </a:r>
            <a:endParaRPr lang="de-DE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en-US" dirty="0"/>
              <a:t>resp. pH 7,4 + 0,08*1 = 7,48 </a:t>
            </a:r>
            <a:endParaRPr lang="de-DE" dirty="0">
              <a:sym typeface="Wingdings"/>
            </a:endParaRP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en-US" dirty="0" smtClean="0"/>
              <a:t>resp</a:t>
            </a:r>
            <a:r>
              <a:rPr lang="en-US" dirty="0"/>
              <a:t>. </a:t>
            </a:r>
            <a:r>
              <a:rPr lang="de-DE" dirty="0" err="1"/>
              <a:t>Alkalose</a:t>
            </a:r>
            <a:r>
              <a:rPr lang="de-DE" dirty="0"/>
              <a:t> </a:t>
            </a:r>
            <a:r>
              <a:rPr lang="de-DE" dirty="0" smtClean="0"/>
              <a:t>mit </a:t>
            </a:r>
            <a:r>
              <a:rPr lang="de-DE" dirty="0" err="1"/>
              <a:t>met</a:t>
            </a:r>
            <a:r>
              <a:rPr lang="de-DE" dirty="0"/>
              <a:t>. </a:t>
            </a:r>
            <a:r>
              <a:rPr lang="de-DE" dirty="0" smtClean="0"/>
              <a:t>Kompensation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Beispiel 2:</a:t>
            </a:r>
            <a:r>
              <a:rPr lang="de-DE" dirty="0" smtClean="0"/>
              <a:t> paCO2 30, </a:t>
            </a:r>
            <a:r>
              <a:rPr lang="de-DE" dirty="0"/>
              <a:t>pH 7,36 </a:t>
            </a:r>
            <a:endParaRPr lang="de-DE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resp</a:t>
            </a:r>
            <a:r>
              <a:rPr lang="de-DE" dirty="0"/>
              <a:t>. pH 7,4 + </a:t>
            </a:r>
            <a:r>
              <a:rPr lang="de-DE" dirty="0" smtClean="0"/>
              <a:t>0,08*1 </a:t>
            </a:r>
            <a:r>
              <a:rPr lang="de-DE" dirty="0"/>
              <a:t>= </a:t>
            </a:r>
            <a:r>
              <a:rPr lang="de-DE" dirty="0" smtClean="0"/>
              <a:t>7,48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err="1" smtClean="0"/>
              <a:t>met</a:t>
            </a:r>
            <a:r>
              <a:rPr lang="de-DE" dirty="0"/>
              <a:t>. Azidose mit resp. K</a:t>
            </a:r>
            <a:r>
              <a:rPr lang="de-DE" dirty="0" smtClean="0"/>
              <a:t>ompensation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u="sng" dirty="0" smtClean="0"/>
              <a:t>Beispiel 3:</a:t>
            </a:r>
            <a:r>
              <a:rPr lang="de-DE" dirty="0" smtClean="0"/>
              <a:t> </a:t>
            </a:r>
            <a:r>
              <a:rPr lang="en-US" dirty="0" smtClean="0"/>
              <a:t>paCO2 </a:t>
            </a:r>
            <a:r>
              <a:rPr lang="en-US" dirty="0"/>
              <a:t>64, pH 7,34 </a:t>
            </a:r>
            <a:endParaRPr lang="en-US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en-US" dirty="0" smtClean="0"/>
              <a:t>resp</a:t>
            </a:r>
            <a:r>
              <a:rPr lang="en-US" dirty="0"/>
              <a:t>. pH 7,4 – 0,08*2,4 = 7,21 </a:t>
            </a:r>
            <a:endParaRPr lang="en-US" dirty="0" smtClean="0"/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en-US" dirty="0" smtClean="0"/>
              <a:t>resp</a:t>
            </a:r>
            <a:r>
              <a:rPr lang="en-US" dirty="0"/>
              <a:t>. </a:t>
            </a:r>
            <a:r>
              <a:rPr lang="en-US" dirty="0" err="1"/>
              <a:t>Azidose</a:t>
            </a:r>
            <a:r>
              <a:rPr lang="en-US" dirty="0"/>
              <a:t> </a:t>
            </a:r>
            <a:r>
              <a:rPr lang="en-US" dirty="0" err="1"/>
              <a:t>mit</a:t>
            </a:r>
            <a:r>
              <a:rPr lang="en-US" dirty="0"/>
              <a:t> met. </a:t>
            </a:r>
            <a:r>
              <a:rPr lang="en-US" dirty="0" err="1" smtClean="0"/>
              <a:t>Kompensation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smtClean="0"/>
              <a:t> </a:t>
            </a:r>
            <a:r>
              <a:rPr lang="de-DE" u="sng" dirty="0" smtClean="0"/>
              <a:t>Beispiel </a:t>
            </a:r>
            <a:r>
              <a:rPr lang="de-DE" u="sng" dirty="0"/>
              <a:t>4:</a:t>
            </a:r>
            <a:r>
              <a:rPr lang="de-DE" dirty="0"/>
              <a:t> paCO2 64, pH 7,44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resp. </a:t>
            </a:r>
            <a:r>
              <a:rPr lang="en-US" dirty="0"/>
              <a:t>pH 7,4 – 0,08*2,4 = 7,21 </a:t>
            </a:r>
          </a:p>
          <a:p>
            <a:pPr lvl="1"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 err="1"/>
              <a:t>met</a:t>
            </a:r>
            <a:r>
              <a:rPr lang="de-DE" dirty="0"/>
              <a:t>. </a:t>
            </a:r>
            <a:r>
              <a:rPr lang="de-DE" dirty="0" err="1"/>
              <a:t>Alkalose</a:t>
            </a:r>
            <a:r>
              <a:rPr lang="de-DE" dirty="0"/>
              <a:t> mit resp. Kompensation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defRPr/>
            </a:pPr>
            <a:endParaRPr lang="de-DE" dirty="0" smtClean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41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Beispiel 1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86232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pH 7,3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paO</a:t>
            </a:r>
            <a:r>
              <a:rPr lang="de-DE" baseline="-25000" dirty="0" smtClean="0"/>
              <a:t>2</a:t>
            </a:r>
            <a:r>
              <a:rPr lang="de-DE" dirty="0" smtClean="0"/>
              <a:t> 80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paCO</a:t>
            </a:r>
            <a:r>
              <a:rPr lang="de-DE" baseline="-25000" dirty="0" smtClean="0"/>
              <a:t>2</a:t>
            </a:r>
            <a:r>
              <a:rPr lang="de-DE" dirty="0" smtClean="0"/>
              <a:t> 60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BE +2,6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HCO</a:t>
            </a:r>
            <a:r>
              <a:rPr lang="de-DE" baseline="-25000" dirty="0" smtClean="0"/>
              <a:t>3</a:t>
            </a:r>
            <a:r>
              <a:rPr lang="de-DE" dirty="0" smtClean="0"/>
              <a:t> 21,4 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resp. pH = 7,4 – 0,08*2 = 7,24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respiratorische Azidose</a:t>
            </a:r>
            <a:r>
              <a:rPr lang="de-DE" dirty="0" smtClean="0">
                <a:latin typeface="Helvetica" pitchFamily="34" charset="0"/>
              </a:rPr>
              <a:t> </a:t>
            </a:r>
          </a:p>
        </p:txBody>
      </p:sp>
      <p:grpSp>
        <p:nvGrpSpPr>
          <p:cNvPr id="7" name="Gruppieren 6"/>
          <p:cNvGrpSpPr/>
          <p:nvPr/>
        </p:nvGrpSpPr>
        <p:grpSpPr>
          <a:xfrm>
            <a:off x="5024438" y="1885950"/>
            <a:ext cx="2947987" cy="636022"/>
            <a:chOff x="5024438" y="1885950"/>
            <a:chExt cx="2947987" cy="636022"/>
          </a:xfrm>
        </p:grpSpPr>
        <p:cxnSp>
          <p:nvCxnSpPr>
            <p:cNvPr id="3" name="Gerade Verbindung 2"/>
            <p:cNvCxnSpPr/>
            <p:nvPr/>
          </p:nvCxnSpPr>
          <p:spPr bwMode="auto">
            <a:xfrm>
              <a:off x="5024438" y="2071688"/>
              <a:ext cx="2947987" cy="4762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" name="Gerade Verbindung 4"/>
            <p:cNvCxnSpPr/>
            <p:nvPr/>
          </p:nvCxnSpPr>
          <p:spPr bwMode="auto">
            <a:xfrm>
              <a:off x="6498431" y="1885950"/>
              <a:ext cx="0" cy="309563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" name="Textfeld 5"/>
            <p:cNvSpPr txBox="1"/>
            <p:nvPr/>
          </p:nvSpPr>
          <p:spPr>
            <a:xfrm>
              <a:off x="6219820" y="2152640"/>
              <a:ext cx="552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/>
                <a:t>7,4</a:t>
              </a:r>
              <a:endParaRPr lang="de-DE" dirty="0"/>
            </a:p>
          </p:txBody>
        </p:sp>
      </p:grpSp>
      <p:cxnSp>
        <p:nvCxnSpPr>
          <p:cNvPr id="9" name="Gerade Verbindung mit Pfeil 8"/>
          <p:cNvCxnSpPr/>
          <p:nvPr/>
        </p:nvCxnSpPr>
        <p:spPr bwMode="auto">
          <a:xfrm>
            <a:off x="5553075" y="1814513"/>
            <a:ext cx="0" cy="226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Gerade Verbindung mit Pfeil 11"/>
          <p:cNvCxnSpPr/>
          <p:nvPr/>
        </p:nvCxnSpPr>
        <p:spPr bwMode="auto">
          <a:xfrm>
            <a:off x="5986492" y="1814497"/>
            <a:ext cx="0" cy="226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4EC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Abgerundetes Rechteck 9"/>
          <p:cNvSpPr/>
          <p:nvPr/>
        </p:nvSpPr>
        <p:spPr bwMode="auto">
          <a:xfrm>
            <a:off x="1014412" y="1262062"/>
            <a:ext cx="752475" cy="314325"/>
          </a:xfrm>
          <a:prstGeom prst="roundRect">
            <a:avLst/>
          </a:prstGeom>
          <a:noFill/>
          <a:ln w="28575" cap="flat" cmpd="sng" algn="ctr">
            <a:solidFill>
              <a:srgbClr val="004E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Abgerundetes Rechteck 13"/>
          <p:cNvSpPr/>
          <p:nvPr/>
        </p:nvSpPr>
        <p:spPr bwMode="auto">
          <a:xfrm>
            <a:off x="3605213" y="3305175"/>
            <a:ext cx="590550" cy="314325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Gerade Verbindung mit Pfeil 12"/>
          <p:cNvCxnSpPr/>
          <p:nvPr/>
        </p:nvCxnSpPr>
        <p:spPr bwMode="auto">
          <a:xfrm>
            <a:off x="5553075" y="1814497"/>
            <a:ext cx="43341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1529363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Beispiel 2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86232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pH 7,51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paO</a:t>
            </a:r>
            <a:r>
              <a:rPr lang="de-DE" baseline="-25000" dirty="0" smtClean="0"/>
              <a:t>2</a:t>
            </a:r>
            <a:r>
              <a:rPr lang="de-DE" dirty="0" smtClean="0"/>
              <a:t> 95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paCO</a:t>
            </a:r>
            <a:r>
              <a:rPr lang="de-DE" baseline="-25000" dirty="0" smtClean="0"/>
              <a:t>2</a:t>
            </a:r>
            <a:r>
              <a:rPr lang="de-DE" dirty="0" smtClean="0"/>
              <a:t> 25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BE -1,0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HCO</a:t>
            </a:r>
            <a:r>
              <a:rPr lang="de-DE" baseline="-25000" dirty="0" smtClean="0"/>
              <a:t>3</a:t>
            </a:r>
            <a:r>
              <a:rPr lang="de-DE" dirty="0" smtClean="0"/>
              <a:t> 20,2 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resp. pH = 7,4 + 0,08*1,5 = 7,52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respiratorische </a:t>
            </a:r>
            <a:r>
              <a:rPr lang="de-DE" dirty="0" err="1" smtClean="0"/>
              <a:t>Alkalose</a:t>
            </a:r>
            <a:r>
              <a:rPr lang="de-DE" dirty="0" smtClean="0">
                <a:latin typeface="Helvetica" pitchFamily="34" charset="0"/>
              </a:rPr>
              <a:t> </a:t>
            </a:r>
          </a:p>
        </p:txBody>
      </p:sp>
      <p:grpSp>
        <p:nvGrpSpPr>
          <p:cNvPr id="8" name="Gruppieren 7"/>
          <p:cNvGrpSpPr/>
          <p:nvPr/>
        </p:nvGrpSpPr>
        <p:grpSpPr>
          <a:xfrm>
            <a:off x="5024438" y="1885950"/>
            <a:ext cx="2947987" cy="636022"/>
            <a:chOff x="5024438" y="1885950"/>
            <a:chExt cx="2947987" cy="636022"/>
          </a:xfrm>
        </p:grpSpPr>
        <p:cxnSp>
          <p:nvCxnSpPr>
            <p:cNvPr id="9" name="Gerade Verbindung 8"/>
            <p:cNvCxnSpPr/>
            <p:nvPr/>
          </p:nvCxnSpPr>
          <p:spPr bwMode="auto">
            <a:xfrm>
              <a:off x="5024438" y="2071688"/>
              <a:ext cx="2947987" cy="4762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Gerade Verbindung 9"/>
            <p:cNvCxnSpPr/>
            <p:nvPr/>
          </p:nvCxnSpPr>
          <p:spPr bwMode="auto">
            <a:xfrm>
              <a:off x="6498431" y="1885950"/>
              <a:ext cx="0" cy="309563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1" name="Textfeld 10"/>
            <p:cNvSpPr txBox="1"/>
            <p:nvPr/>
          </p:nvSpPr>
          <p:spPr>
            <a:xfrm>
              <a:off x="6219820" y="2152640"/>
              <a:ext cx="552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/>
                <a:t>7,4</a:t>
              </a:r>
              <a:endParaRPr lang="de-DE" dirty="0"/>
            </a:p>
          </p:txBody>
        </p:sp>
      </p:grpSp>
      <p:cxnSp>
        <p:nvCxnSpPr>
          <p:cNvPr id="12" name="Gerade Verbindung mit Pfeil 11"/>
          <p:cNvCxnSpPr/>
          <p:nvPr/>
        </p:nvCxnSpPr>
        <p:spPr bwMode="auto">
          <a:xfrm>
            <a:off x="7229475" y="1850232"/>
            <a:ext cx="0" cy="226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Gerade Verbindung mit Pfeil 12"/>
          <p:cNvCxnSpPr/>
          <p:nvPr/>
        </p:nvCxnSpPr>
        <p:spPr bwMode="auto">
          <a:xfrm>
            <a:off x="7124730" y="1850232"/>
            <a:ext cx="0" cy="226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4EC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4" name="Abgerundetes Rechteck 13"/>
          <p:cNvSpPr/>
          <p:nvPr/>
        </p:nvSpPr>
        <p:spPr bwMode="auto">
          <a:xfrm>
            <a:off x="1014412" y="1262062"/>
            <a:ext cx="866776" cy="314325"/>
          </a:xfrm>
          <a:prstGeom prst="roundRect">
            <a:avLst/>
          </a:prstGeom>
          <a:noFill/>
          <a:ln w="28575" cap="flat" cmpd="sng" algn="ctr">
            <a:solidFill>
              <a:srgbClr val="004E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Abgerundetes Rechteck 14"/>
          <p:cNvSpPr/>
          <p:nvPr/>
        </p:nvSpPr>
        <p:spPr bwMode="auto">
          <a:xfrm>
            <a:off x="3814785" y="3305175"/>
            <a:ext cx="585766" cy="314325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6" name="Gerade Verbindung mit Pfeil 15"/>
          <p:cNvCxnSpPr/>
          <p:nvPr/>
        </p:nvCxnSpPr>
        <p:spPr bwMode="auto">
          <a:xfrm flipH="1">
            <a:off x="7072342" y="1804956"/>
            <a:ext cx="15713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324910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Beispiel 3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86232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pH 7,21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paO</a:t>
            </a:r>
            <a:r>
              <a:rPr lang="de-DE" baseline="-25000" dirty="0" smtClean="0"/>
              <a:t>2</a:t>
            </a:r>
            <a:r>
              <a:rPr lang="de-DE" dirty="0" smtClean="0"/>
              <a:t> 100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paCO</a:t>
            </a:r>
            <a:r>
              <a:rPr lang="de-DE" baseline="-25000" dirty="0" smtClean="0"/>
              <a:t>2</a:t>
            </a:r>
            <a:r>
              <a:rPr lang="de-DE" dirty="0" smtClean="0"/>
              <a:t> 15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BE -22,6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HCO</a:t>
            </a:r>
            <a:r>
              <a:rPr lang="de-DE" baseline="-25000" dirty="0" smtClean="0"/>
              <a:t>3</a:t>
            </a:r>
            <a:r>
              <a:rPr lang="de-DE" dirty="0" smtClean="0"/>
              <a:t> 6,4 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resp. pH = 7,4 + 0,08*2,5 = 7,6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metabolische Azidose</a:t>
            </a:r>
            <a:r>
              <a:rPr lang="de-DE" dirty="0" smtClean="0">
                <a:latin typeface="Helvetica" pitchFamily="34" charset="0"/>
              </a:rPr>
              <a:t> </a:t>
            </a:r>
            <a:r>
              <a:rPr lang="de-DE" dirty="0" smtClean="0">
                <a:latin typeface="Helvetica" pitchFamily="34" charset="0"/>
                <a:sym typeface="Wingdings" pitchFamily="2" charset="2"/>
              </a:rPr>
              <a:t> Laktat, </a:t>
            </a:r>
            <a:r>
              <a:rPr lang="de-DE" dirty="0" err="1" smtClean="0">
                <a:latin typeface="Helvetica" pitchFamily="34" charset="0"/>
                <a:sym typeface="Wingdings" pitchFamily="2" charset="2"/>
              </a:rPr>
              <a:t>Anionenlücke</a:t>
            </a:r>
            <a:r>
              <a:rPr lang="de-DE" dirty="0" smtClean="0">
                <a:latin typeface="Helvetica" pitchFamily="34" charset="0"/>
                <a:sym typeface="Wingdings" pitchFamily="2" charset="2"/>
              </a:rPr>
              <a:t>?</a:t>
            </a:r>
            <a:endParaRPr lang="de-DE" dirty="0" smtClean="0">
              <a:latin typeface="Helvetica" pitchFamily="34" charset="0"/>
            </a:endParaRPr>
          </a:p>
        </p:txBody>
      </p:sp>
      <p:grpSp>
        <p:nvGrpSpPr>
          <p:cNvPr id="8" name="Gruppieren 7"/>
          <p:cNvGrpSpPr/>
          <p:nvPr/>
        </p:nvGrpSpPr>
        <p:grpSpPr>
          <a:xfrm>
            <a:off x="5024438" y="1885950"/>
            <a:ext cx="2947987" cy="636022"/>
            <a:chOff x="5024438" y="1885950"/>
            <a:chExt cx="2947987" cy="636022"/>
          </a:xfrm>
        </p:grpSpPr>
        <p:cxnSp>
          <p:nvCxnSpPr>
            <p:cNvPr id="9" name="Gerade Verbindung 8"/>
            <p:cNvCxnSpPr/>
            <p:nvPr/>
          </p:nvCxnSpPr>
          <p:spPr bwMode="auto">
            <a:xfrm>
              <a:off x="5024438" y="2071688"/>
              <a:ext cx="2947987" cy="4762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Gerade Verbindung 9"/>
            <p:cNvCxnSpPr/>
            <p:nvPr/>
          </p:nvCxnSpPr>
          <p:spPr bwMode="auto">
            <a:xfrm>
              <a:off x="6498431" y="1885950"/>
              <a:ext cx="0" cy="309563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1" name="Textfeld 10"/>
            <p:cNvSpPr txBox="1"/>
            <p:nvPr/>
          </p:nvSpPr>
          <p:spPr>
            <a:xfrm>
              <a:off x="6219820" y="2152640"/>
              <a:ext cx="552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/>
                <a:t>7,4</a:t>
              </a:r>
              <a:endParaRPr lang="de-DE" dirty="0"/>
            </a:p>
          </p:txBody>
        </p:sp>
      </p:grpSp>
      <p:cxnSp>
        <p:nvCxnSpPr>
          <p:cNvPr id="12" name="Gerade Verbindung mit Pfeil 11"/>
          <p:cNvCxnSpPr/>
          <p:nvPr/>
        </p:nvCxnSpPr>
        <p:spPr bwMode="auto">
          <a:xfrm>
            <a:off x="7734300" y="1850232"/>
            <a:ext cx="0" cy="226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Gerade Verbindung mit Pfeil 12"/>
          <p:cNvCxnSpPr/>
          <p:nvPr/>
        </p:nvCxnSpPr>
        <p:spPr bwMode="auto">
          <a:xfrm>
            <a:off x="5457854" y="1844261"/>
            <a:ext cx="0" cy="226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4EC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4" name="Abgerundetes Rechteck 13"/>
          <p:cNvSpPr/>
          <p:nvPr/>
        </p:nvSpPr>
        <p:spPr bwMode="auto">
          <a:xfrm>
            <a:off x="1014412" y="1262062"/>
            <a:ext cx="862013" cy="314325"/>
          </a:xfrm>
          <a:prstGeom prst="roundRect">
            <a:avLst/>
          </a:prstGeom>
          <a:noFill/>
          <a:ln w="28575" cap="flat" cmpd="sng" algn="ctr">
            <a:solidFill>
              <a:srgbClr val="004E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Abgerundetes Rechteck 14"/>
          <p:cNvSpPr/>
          <p:nvPr/>
        </p:nvSpPr>
        <p:spPr bwMode="auto">
          <a:xfrm>
            <a:off x="3814785" y="3305175"/>
            <a:ext cx="500042" cy="314325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10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3"/>
          <p:cNvSpPr>
            <a:spLocks noChangeArrowheads="1"/>
          </p:cNvSpPr>
          <p:nvPr/>
        </p:nvSpPr>
        <p:spPr bwMode="auto">
          <a:xfrm>
            <a:off x="714375" y="23813"/>
            <a:ext cx="776605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50" tIns="45775" rIns="91550" bIns="45775" anchor="ctr"/>
          <a:lstStyle/>
          <a:p>
            <a:pPr algn="l" defTabSz="915988"/>
            <a:r>
              <a:rPr lang="de-DE" altLang="de-DE" dirty="0" smtClean="0">
                <a:latin typeface="Helvetica" pitchFamily="34" charset="0"/>
              </a:rPr>
              <a:t>BGA Beispiel 4</a:t>
            </a:r>
            <a:endParaRPr lang="de-DE" altLang="de-DE" dirty="0">
              <a:latin typeface="Helvetica" pitchFamily="34" charset="0"/>
            </a:endParaRP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742950" y="1219200"/>
            <a:ext cx="8077200" cy="286232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5988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r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b="1" dirty="0" smtClean="0"/>
              <a:t> </a:t>
            </a:r>
            <a:r>
              <a:rPr lang="de-DE" dirty="0" smtClean="0"/>
              <a:t>pH 7,40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paO</a:t>
            </a:r>
            <a:r>
              <a:rPr lang="de-DE" baseline="-25000" dirty="0" smtClean="0"/>
              <a:t>2</a:t>
            </a:r>
            <a:r>
              <a:rPr lang="de-DE" dirty="0" smtClean="0"/>
              <a:t> 70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paCO</a:t>
            </a:r>
            <a:r>
              <a:rPr lang="de-DE" baseline="-25000" dirty="0" smtClean="0"/>
              <a:t>2</a:t>
            </a:r>
            <a:r>
              <a:rPr lang="de-DE" dirty="0" smtClean="0"/>
              <a:t> 64 </a:t>
            </a:r>
            <a:r>
              <a:rPr lang="de-DE" dirty="0" err="1" smtClean="0"/>
              <a:t>mmHg</a:t>
            </a:r>
            <a:endParaRPr lang="de-DE" dirty="0" smtClean="0"/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BE +8,6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HCO</a:t>
            </a:r>
            <a:r>
              <a:rPr lang="de-DE" baseline="-25000" dirty="0" smtClean="0"/>
              <a:t>3</a:t>
            </a:r>
            <a:r>
              <a:rPr lang="de-DE" dirty="0" smtClean="0"/>
              <a:t> 31,4 mmol/l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resp. pH = 7,4 – 0,08*2,4 = 7,21</a:t>
            </a:r>
          </a:p>
          <a:p>
            <a:pPr algn="l" eaLnBrk="1" hangingPunct="1">
              <a:spcBef>
                <a:spcPct val="50000"/>
              </a:spcBef>
              <a:buClr>
                <a:srgbClr val="FF3300"/>
              </a:buClr>
              <a:buSzPct val="110000"/>
              <a:buFont typeface="Helvetica" pitchFamily="34" charset="0"/>
              <a:buChar char="&gt;"/>
              <a:defRPr/>
            </a:pPr>
            <a:r>
              <a:rPr lang="de-DE" dirty="0"/>
              <a:t> </a:t>
            </a:r>
            <a:r>
              <a:rPr lang="de-DE" dirty="0" smtClean="0"/>
              <a:t>respiratorische Azidose</a:t>
            </a:r>
            <a:r>
              <a:rPr lang="de-DE" dirty="0" smtClean="0">
                <a:latin typeface="Helvetica" pitchFamily="34" charset="0"/>
              </a:rPr>
              <a:t> mit metabolischer Kompensation</a:t>
            </a:r>
          </a:p>
        </p:txBody>
      </p:sp>
      <p:grpSp>
        <p:nvGrpSpPr>
          <p:cNvPr id="7" name="Gruppieren 6"/>
          <p:cNvGrpSpPr/>
          <p:nvPr/>
        </p:nvGrpSpPr>
        <p:grpSpPr>
          <a:xfrm>
            <a:off x="5024438" y="1885950"/>
            <a:ext cx="2947987" cy="636022"/>
            <a:chOff x="5024438" y="1885950"/>
            <a:chExt cx="2947987" cy="636022"/>
          </a:xfrm>
        </p:grpSpPr>
        <p:cxnSp>
          <p:nvCxnSpPr>
            <p:cNvPr id="3" name="Gerade Verbindung 2"/>
            <p:cNvCxnSpPr/>
            <p:nvPr/>
          </p:nvCxnSpPr>
          <p:spPr bwMode="auto">
            <a:xfrm>
              <a:off x="5024438" y="2071688"/>
              <a:ext cx="2947987" cy="4762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" name="Gerade Verbindung 4"/>
            <p:cNvCxnSpPr/>
            <p:nvPr/>
          </p:nvCxnSpPr>
          <p:spPr bwMode="auto">
            <a:xfrm>
              <a:off x="6498431" y="1885950"/>
              <a:ext cx="0" cy="309563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" name="Textfeld 5"/>
            <p:cNvSpPr txBox="1"/>
            <p:nvPr/>
          </p:nvSpPr>
          <p:spPr>
            <a:xfrm>
              <a:off x="6219820" y="2152640"/>
              <a:ext cx="552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 smtClean="0"/>
                <a:t>7,4</a:t>
              </a:r>
              <a:endParaRPr lang="de-DE" dirty="0"/>
            </a:p>
          </p:txBody>
        </p:sp>
      </p:grpSp>
      <p:cxnSp>
        <p:nvCxnSpPr>
          <p:cNvPr id="9" name="Gerade Verbindung mit Pfeil 8"/>
          <p:cNvCxnSpPr/>
          <p:nvPr/>
        </p:nvCxnSpPr>
        <p:spPr bwMode="auto">
          <a:xfrm>
            <a:off x="5553075" y="1814513"/>
            <a:ext cx="0" cy="226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Gerade Verbindung mit Pfeil 11"/>
          <p:cNvCxnSpPr/>
          <p:nvPr/>
        </p:nvCxnSpPr>
        <p:spPr bwMode="auto">
          <a:xfrm>
            <a:off x="6498431" y="1659732"/>
            <a:ext cx="0" cy="226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4EC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" name="Abgerundetes Rechteck 9"/>
          <p:cNvSpPr/>
          <p:nvPr/>
        </p:nvSpPr>
        <p:spPr bwMode="auto">
          <a:xfrm>
            <a:off x="1014412" y="1262062"/>
            <a:ext cx="871538" cy="314325"/>
          </a:xfrm>
          <a:prstGeom prst="roundRect">
            <a:avLst/>
          </a:prstGeom>
          <a:noFill/>
          <a:ln w="28575" cap="flat" cmpd="sng" algn="ctr">
            <a:solidFill>
              <a:srgbClr val="004E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Abgerundetes Rechteck 13"/>
          <p:cNvSpPr/>
          <p:nvPr/>
        </p:nvSpPr>
        <p:spPr bwMode="auto">
          <a:xfrm>
            <a:off x="3800496" y="3305175"/>
            <a:ext cx="590550" cy="314325"/>
          </a:xfrm>
          <a:prstGeom prst="roundRect">
            <a:avLst/>
          </a:prstGeom>
          <a:noFill/>
          <a:ln w="28575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59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Gerade Verbindung mit Pfeil 12"/>
          <p:cNvCxnSpPr/>
          <p:nvPr/>
        </p:nvCxnSpPr>
        <p:spPr bwMode="auto">
          <a:xfrm>
            <a:off x="5553075" y="1814497"/>
            <a:ext cx="890588" cy="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28731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</p:bldLst>
  </p:timing>
</p:sld>
</file>

<file path=ppt/theme/theme1.xml><?xml version="1.0" encoding="utf-8"?>
<a:theme xmlns:a="http://schemas.openxmlformats.org/drawingml/2006/main" name="Kreisklinikumschwarz">
  <a:themeElements>
    <a:clrScheme name="Kreisklinikumschwarz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reisklinikumschwarz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5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5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reisklinikumschwarz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eisklinikumschwarz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eisklinikumschwarz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eisklinikumschwarz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eisklinikumschwarz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eisklinikumschwarz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isklinikumschwarz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isklinikumschwarz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isklinikumschwarz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isklinikumschwarz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isklinikumschwarz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eisklinikumschwarz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Kreisklinikumschwarz</Template>
  <TotalTime>0</TotalTime>
  <Words>2670</Words>
  <Application>Microsoft Office PowerPoint</Application>
  <PresentationFormat>Benutzerdefiniert</PresentationFormat>
  <Paragraphs>503</Paragraphs>
  <Slides>62</Slides>
  <Notes>8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62</vt:i4>
      </vt:variant>
    </vt:vector>
  </HeadingPairs>
  <TitlesOfParts>
    <vt:vector size="66" baseType="lpstr">
      <vt:lpstr>Arial</vt:lpstr>
      <vt:lpstr>Wingdings</vt:lpstr>
      <vt:lpstr>Helvetica</vt:lpstr>
      <vt:lpstr>Kreisklinikumschwarz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/>
  <cp:lastModifiedBy/>
  <cp:revision>290</cp:revision>
  <dcterms:created xsi:type="dcterms:W3CDTF">2005-01-11T15:43:01Z</dcterms:created>
  <dcterms:modified xsi:type="dcterms:W3CDTF">2017-09-19T09:54:32Z</dcterms:modified>
</cp:coreProperties>
</file>